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8" r:id="rId2"/>
    <p:sldId id="271" r:id="rId3"/>
    <p:sldId id="259" r:id="rId4"/>
    <p:sldId id="27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5" r:id="rId13"/>
    <p:sldId id="270" r:id="rId14"/>
    <p:sldId id="278" r:id="rId15"/>
    <p:sldId id="276" r:id="rId16"/>
    <p:sldId id="277" r:id="rId17"/>
  </p:sldIdLst>
  <p:sldSz cx="12192000" cy="6858000"/>
  <p:notesSz cx="6858000" cy="9144000"/>
  <p:embeddedFontLst>
    <p:embeddedFont>
      <p:font typeface="Aharoni" panose="02010803020104030203" pitchFamily="2" charset="-79"/>
      <p:bold r:id="rId18"/>
    </p:embeddedFont>
    <p:embeddedFont>
      <p:font typeface="KoPubWorld돋움체 Bold" panose="00000800000000000000" pitchFamily="2" charset="-127"/>
      <p:bold r:id="rId19"/>
    </p:embeddedFont>
    <p:embeddedFont>
      <p:font typeface="KoPubWorld돋움체 Light" panose="00000300000000000000" pitchFamily="2" charset="-127"/>
      <p:regular r:id="rId20"/>
    </p:embeddedFont>
    <p:embeddedFont>
      <p:font typeface="KoPubWorld돋움체 Medium" panose="00000600000000000000" pitchFamily="2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8DA8"/>
    <a:srgbClr val="5A6F8C"/>
    <a:srgbClr val="8F9FB7"/>
    <a:srgbClr val="333F50"/>
    <a:srgbClr val="4B7FFF"/>
    <a:srgbClr val="63D1E7"/>
    <a:srgbClr val="88C2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792" autoAdjust="0"/>
  </p:normalViewPr>
  <p:slideViewPr>
    <p:cSldViewPr snapToGrid="0">
      <p:cViewPr varScale="1">
        <p:scale>
          <a:sx n="66" d="100"/>
          <a:sy n="66" d="100"/>
        </p:scale>
        <p:origin x="6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510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390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197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343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3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683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216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478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893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456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930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92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F5F6F9"/>
            </a:gs>
            <a:gs pos="5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육각형 82">
            <a:extLst>
              <a:ext uri="{FF2B5EF4-FFF2-40B4-BE49-F238E27FC236}">
                <a16:creationId xmlns:a16="http://schemas.microsoft.com/office/drawing/2014/main" id="{C022DA89-61C5-457A-A61C-6FCD659D9591}"/>
              </a:ext>
            </a:extLst>
          </p:cNvPr>
          <p:cNvSpPr/>
          <p:nvPr/>
        </p:nvSpPr>
        <p:spPr>
          <a:xfrm rot="5400000">
            <a:off x="825500" y="1117600"/>
            <a:ext cx="1723644" cy="1485900"/>
          </a:xfrm>
          <a:prstGeom prst="hexagon">
            <a:avLst/>
          </a:prstGeom>
          <a:solidFill>
            <a:srgbClr val="4B7FFF"/>
          </a:solidFill>
          <a:ln w="180975" cap="rnd">
            <a:noFill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육각형 83">
            <a:extLst>
              <a:ext uri="{FF2B5EF4-FFF2-40B4-BE49-F238E27FC236}">
                <a16:creationId xmlns:a16="http://schemas.microsoft.com/office/drawing/2014/main" id="{82B1A3DC-7564-407D-BC63-17ABDD766385}"/>
              </a:ext>
            </a:extLst>
          </p:cNvPr>
          <p:cNvSpPr/>
          <p:nvPr/>
        </p:nvSpPr>
        <p:spPr>
          <a:xfrm rot="5400000">
            <a:off x="2565400" y="1117600"/>
            <a:ext cx="1723644" cy="1485900"/>
          </a:xfrm>
          <a:prstGeom prst="hexagon">
            <a:avLst/>
          </a:prstGeom>
          <a:solidFill>
            <a:schemeClr val="bg1"/>
          </a:solidFill>
          <a:ln w="180975" cap="rnd">
            <a:solidFill>
              <a:schemeClr val="bg1"/>
            </a:solidFill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육각형 84">
            <a:extLst>
              <a:ext uri="{FF2B5EF4-FFF2-40B4-BE49-F238E27FC236}">
                <a16:creationId xmlns:a16="http://schemas.microsoft.com/office/drawing/2014/main" id="{7970AB4C-EEA2-4B5C-9693-D6704AF7704C}"/>
              </a:ext>
            </a:extLst>
          </p:cNvPr>
          <p:cNvSpPr/>
          <p:nvPr/>
        </p:nvSpPr>
        <p:spPr>
          <a:xfrm rot="5400000">
            <a:off x="-44450" y="2692400"/>
            <a:ext cx="1723644" cy="1485900"/>
          </a:xfrm>
          <a:prstGeom prst="hexagon">
            <a:avLst/>
          </a:prstGeom>
          <a:solidFill>
            <a:schemeClr val="bg1"/>
          </a:solidFill>
          <a:ln w="180975" cap="rnd">
            <a:solidFill>
              <a:schemeClr val="bg1"/>
            </a:solidFill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육각형 85">
            <a:extLst>
              <a:ext uri="{FF2B5EF4-FFF2-40B4-BE49-F238E27FC236}">
                <a16:creationId xmlns:a16="http://schemas.microsoft.com/office/drawing/2014/main" id="{E47F36FE-D3D7-4194-9142-9F88187B1F14}"/>
              </a:ext>
            </a:extLst>
          </p:cNvPr>
          <p:cNvSpPr/>
          <p:nvPr/>
        </p:nvSpPr>
        <p:spPr>
          <a:xfrm rot="5400000">
            <a:off x="1715897" y="2692400"/>
            <a:ext cx="1723644" cy="1485900"/>
          </a:xfrm>
          <a:prstGeom prst="hexagon">
            <a:avLst/>
          </a:prstGeom>
          <a:solidFill>
            <a:schemeClr val="bg1"/>
          </a:solidFill>
          <a:ln w="180975" cap="rnd">
            <a:solidFill>
              <a:schemeClr val="bg1"/>
            </a:solidFill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육각형 86">
            <a:extLst>
              <a:ext uri="{FF2B5EF4-FFF2-40B4-BE49-F238E27FC236}">
                <a16:creationId xmlns:a16="http://schemas.microsoft.com/office/drawing/2014/main" id="{B3BF7104-36C2-4F26-9774-21D1911B03CF}"/>
              </a:ext>
            </a:extLst>
          </p:cNvPr>
          <p:cNvSpPr/>
          <p:nvPr/>
        </p:nvSpPr>
        <p:spPr>
          <a:xfrm rot="5400000">
            <a:off x="2570670" y="4267200"/>
            <a:ext cx="1723644" cy="1485900"/>
          </a:xfrm>
          <a:prstGeom prst="hexagon">
            <a:avLst/>
          </a:prstGeom>
          <a:solidFill>
            <a:schemeClr val="bg1"/>
          </a:solidFill>
          <a:ln w="180975" cap="rnd">
            <a:solidFill>
              <a:schemeClr val="bg1"/>
            </a:solidFill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육각형 87">
            <a:extLst>
              <a:ext uri="{FF2B5EF4-FFF2-40B4-BE49-F238E27FC236}">
                <a16:creationId xmlns:a16="http://schemas.microsoft.com/office/drawing/2014/main" id="{5DE9BFE4-1F48-4E95-ABA5-2D57D65C58B8}"/>
              </a:ext>
            </a:extLst>
          </p:cNvPr>
          <p:cNvSpPr/>
          <p:nvPr/>
        </p:nvSpPr>
        <p:spPr>
          <a:xfrm rot="5400000">
            <a:off x="835724" y="4267200"/>
            <a:ext cx="1723644" cy="1485900"/>
          </a:xfrm>
          <a:prstGeom prst="hexagon">
            <a:avLst/>
          </a:prstGeom>
          <a:solidFill>
            <a:srgbClr val="4B7FFF"/>
          </a:solidFill>
          <a:ln w="180975" cap="rnd">
            <a:solidFill>
              <a:srgbClr val="4B7FFF"/>
            </a:solidFill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자유형 59">
            <a:extLst>
              <a:ext uri="{FF2B5EF4-FFF2-40B4-BE49-F238E27FC236}">
                <a16:creationId xmlns:a16="http://schemas.microsoft.com/office/drawing/2014/main" id="{4F723C09-2A79-4CC9-BDEC-A4FF3926E179}"/>
              </a:ext>
            </a:extLst>
          </p:cNvPr>
          <p:cNvSpPr/>
          <p:nvPr/>
        </p:nvSpPr>
        <p:spPr>
          <a:xfrm rot="5400000">
            <a:off x="-415925" y="4721575"/>
            <a:ext cx="1617791" cy="637097"/>
          </a:xfrm>
          <a:custGeom>
            <a:avLst/>
            <a:gdLst>
              <a:gd name="connsiteX0" fmla="*/ 0 w 1617791"/>
              <a:gd name="connsiteY0" fmla="*/ 637097 h 637097"/>
              <a:gd name="connsiteX1" fmla="*/ 318548 w 1617791"/>
              <a:gd name="connsiteY1" fmla="*/ 0 h 637097"/>
              <a:gd name="connsiteX2" fmla="*/ 1299242 w 1617791"/>
              <a:gd name="connsiteY2" fmla="*/ 0 h 637097"/>
              <a:gd name="connsiteX3" fmla="*/ 1617791 w 1617791"/>
              <a:gd name="connsiteY3" fmla="*/ 637097 h 637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7791" h="637097">
                <a:moveTo>
                  <a:pt x="0" y="637097"/>
                </a:moveTo>
                <a:lnTo>
                  <a:pt x="318548" y="0"/>
                </a:lnTo>
                <a:lnTo>
                  <a:pt x="1299242" y="0"/>
                </a:lnTo>
                <a:lnTo>
                  <a:pt x="1617791" y="637097"/>
                </a:lnTo>
                <a:close/>
              </a:path>
            </a:pathLst>
          </a:custGeom>
          <a:solidFill>
            <a:schemeClr val="bg1"/>
          </a:solidFill>
          <a:ln w="180975" cap="rnd">
            <a:solidFill>
              <a:schemeClr val="bg1"/>
            </a:solidFill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자유형 60">
            <a:extLst>
              <a:ext uri="{FF2B5EF4-FFF2-40B4-BE49-F238E27FC236}">
                <a16:creationId xmlns:a16="http://schemas.microsoft.com/office/drawing/2014/main" id="{05A1049D-C4BC-48EF-B513-CA25E0474855}"/>
              </a:ext>
            </a:extLst>
          </p:cNvPr>
          <p:cNvSpPr/>
          <p:nvPr/>
        </p:nvSpPr>
        <p:spPr>
          <a:xfrm rot="5400000">
            <a:off x="3760216" y="-165100"/>
            <a:ext cx="1155700" cy="1485900"/>
          </a:xfrm>
          <a:custGeom>
            <a:avLst/>
            <a:gdLst>
              <a:gd name="connsiteX0" fmla="*/ 0 w 1155700"/>
              <a:gd name="connsiteY0" fmla="*/ 1485900 h 1485900"/>
              <a:gd name="connsiteX1" fmla="*/ 0 w 1155700"/>
              <a:gd name="connsiteY1" fmla="*/ 0 h 1485900"/>
              <a:gd name="connsiteX2" fmla="*/ 784225 w 1155700"/>
              <a:gd name="connsiteY2" fmla="*/ 0 h 1485900"/>
              <a:gd name="connsiteX3" fmla="*/ 1155700 w 1155700"/>
              <a:gd name="connsiteY3" fmla="*/ 742950 h 1485900"/>
              <a:gd name="connsiteX4" fmla="*/ 784225 w 1155700"/>
              <a:gd name="connsiteY4" fmla="*/ 148590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700" h="1485900">
                <a:moveTo>
                  <a:pt x="0" y="1485900"/>
                </a:moveTo>
                <a:lnTo>
                  <a:pt x="0" y="0"/>
                </a:lnTo>
                <a:lnTo>
                  <a:pt x="784225" y="0"/>
                </a:lnTo>
                <a:lnTo>
                  <a:pt x="1155700" y="742950"/>
                </a:lnTo>
                <a:lnTo>
                  <a:pt x="784225" y="1485900"/>
                </a:lnTo>
                <a:close/>
              </a:path>
            </a:pathLst>
          </a:custGeom>
          <a:solidFill>
            <a:schemeClr val="bg1"/>
          </a:solidFill>
          <a:ln w="180975" cap="rnd">
            <a:solidFill>
              <a:schemeClr val="bg1"/>
            </a:solidFill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자유형 61">
            <a:extLst>
              <a:ext uri="{FF2B5EF4-FFF2-40B4-BE49-F238E27FC236}">
                <a16:creationId xmlns:a16="http://schemas.microsoft.com/office/drawing/2014/main" id="{CB4F77D7-FE31-43DF-9D35-473A9C7D2F47}"/>
              </a:ext>
            </a:extLst>
          </p:cNvPr>
          <p:cNvSpPr/>
          <p:nvPr/>
        </p:nvSpPr>
        <p:spPr>
          <a:xfrm rot="5400000">
            <a:off x="2010918" y="5557901"/>
            <a:ext cx="1108202" cy="1485900"/>
          </a:xfrm>
          <a:custGeom>
            <a:avLst/>
            <a:gdLst>
              <a:gd name="connsiteX0" fmla="*/ 0 w 1108202"/>
              <a:gd name="connsiteY0" fmla="*/ 742950 h 1485900"/>
              <a:gd name="connsiteX1" fmla="*/ 371475 w 1108202"/>
              <a:gd name="connsiteY1" fmla="*/ 0 h 1485900"/>
              <a:gd name="connsiteX2" fmla="*/ 1108202 w 1108202"/>
              <a:gd name="connsiteY2" fmla="*/ 0 h 1485900"/>
              <a:gd name="connsiteX3" fmla="*/ 1108202 w 1108202"/>
              <a:gd name="connsiteY3" fmla="*/ 1485900 h 1485900"/>
              <a:gd name="connsiteX4" fmla="*/ 371475 w 1108202"/>
              <a:gd name="connsiteY4" fmla="*/ 148590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8202" h="1485900">
                <a:moveTo>
                  <a:pt x="0" y="742950"/>
                </a:moveTo>
                <a:lnTo>
                  <a:pt x="371475" y="0"/>
                </a:lnTo>
                <a:lnTo>
                  <a:pt x="1108202" y="0"/>
                </a:lnTo>
                <a:lnTo>
                  <a:pt x="1108202" y="1485900"/>
                </a:lnTo>
                <a:lnTo>
                  <a:pt x="371475" y="1485900"/>
                </a:lnTo>
                <a:close/>
              </a:path>
            </a:pathLst>
          </a:custGeom>
          <a:solidFill>
            <a:schemeClr val="bg1"/>
          </a:solidFill>
          <a:ln w="180975" cap="rnd">
            <a:solidFill>
              <a:schemeClr val="bg1"/>
            </a:solidFill>
            <a:rou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자유형 62">
            <a:extLst>
              <a:ext uri="{FF2B5EF4-FFF2-40B4-BE49-F238E27FC236}">
                <a16:creationId xmlns:a16="http://schemas.microsoft.com/office/drawing/2014/main" id="{EB0C125A-B404-4D91-8969-5545BFF88413}"/>
              </a:ext>
            </a:extLst>
          </p:cNvPr>
          <p:cNvSpPr/>
          <p:nvPr/>
        </p:nvSpPr>
        <p:spPr>
          <a:xfrm rot="5400000">
            <a:off x="268352" y="5558790"/>
            <a:ext cx="1109980" cy="1485900"/>
          </a:xfrm>
          <a:custGeom>
            <a:avLst/>
            <a:gdLst>
              <a:gd name="connsiteX0" fmla="*/ 0 w 1109980"/>
              <a:gd name="connsiteY0" fmla="*/ 742950 h 1485900"/>
              <a:gd name="connsiteX1" fmla="*/ 371475 w 1109980"/>
              <a:gd name="connsiteY1" fmla="*/ 0 h 1485900"/>
              <a:gd name="connsiteX2" fmla="*/ 1109980 w 1109980"/>
              <a:gd name="connsiteY2" fmla="*/ 0 h 1485900"/>
              <a:gd name="connsiteX3" fmla="*/ 1109980 w 1109980"/>
              <a:gd name="connsiteY3" fmla="*/ 1485900 h 1485900"/>
              <a:gd name="connsiteX4" fmla="*/ 371475 w 1109980"/>
              <a:gd name="connsiteY4" fmla="*/ 148590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980" h="1485900">
                <a:moveTo>
                  <a:pt x="0" y="742950"/>
                </a:moveTo>
                <a:lnTo>
                  <a:pt x="371475" y="0"/>
                </a:lnTo>
                <a:lnTo>
                  <a:pt x="1109980" y="0"/>
                </a:lnTo>
                <a:lnTo>
                  <a:pt x="1109980" y="1485900"/>
                </a:lnTo>
                <a:lnTo>
                  <a:pt x="371475" y="1485900"/>
                </a:lnTo>
                <a:close/>
              </a:path>
            </a:pathLst>
          </a:custGeom>
          <a:solidFill>
            <a:schemeClr val="bg1"/>
          </a:solidFill>
          <a:ln w="180975" cap="rnd">
            <a:solidFill>
              <a:schemeClr val="bg1"/>
            </a:solidFill>
            <a:rou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9EEFCC5-671C-40F3-8F24-D57B8663AD89}"/>
              </a:ext>
            </a:extLst>
          </p:cNvPr>
          <p:cNvSpPr txBox="1"/>
          <p:nvPr/>
        </p:nvSpPr>
        <p:spPr>
          <a:xfrm>
            <a:off x="4524228" y="3465518"/>
            <a:ext cx="36851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600" kern="0" dirty="0"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컴퓨터공학과 </a:t>
            </a:r>
            <a:r>
              <a:rPr lang="en-US" altLang="ko-KR" sz="1600" kern="0" dirty="0"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201636100 </a:t>
            </a:r>
            <a:r>
              <a:rPr lang="ko-KR" altLang="en-US" sz="1600" kern="0" dirty="0" err="1"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허윤신</a:t>
            </a:r>
            <a:endParaRPr lang="en-US" altLang="ko-KR" sz="1600" kern="0" dirty="0">
              <a:solidFill>
                <a:schemeClr val="bg1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kern="0" dirty="0"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컴퓨터공학과 </a:t>
            </a:r>
            <a:r>
              <a:rPr lang="en-US" altLang="ko-KR" sz="1600" kern="0" dirty="0"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201635948 </a:t>
            </a:r>
            <a:r>
              <a:rPr lang="ko-KR" altLang="en-US" sz="1600" kern="0" dirty="0" err="1"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김채원</a:t>
            </a:r>
            <a:endParaRPr lang="en-US" altLang="ko-KR" sz="1600" kern="0" dirty="0">
              <a:solidFill>
                <a:schemeClr val="bg1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kern="0" dirty="0"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컴퓨터공학과 </a:t>
            </a:r>
            <a:r>
              <a:rPr lang="en-US" altLang="ko-KR" sz="1600" kern="0" dirty="0"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201636028 </a:t>
            </a:r>
            <a:r>
              <a:rPr lang="ko-KR" altLang="en-US" sz="1600" kern="0" dirty="0"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이선민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9" name="자유형 69">
            <a:extLst>
              <a:ext uri="{FF2B5EF4-FFF2-40B4-BE49-F238E27FC236}">
                <a16:creationId xmlns:a16="http://schemas.microsoft.com/office/drawing/2014/main" id="{49248731-6191-4F8A-8823-51F0C5E93FB5}"/>
              </a:ext>
            </a:extLst>
          </p:cNvPr>
          <p:cNvSpPr/>
          <p:nvPr/>
        </p:nvSpPr>
        <p:spPr>
          <a:xfrm rot="5400000">
            <a:off x="2022729" y="-173990"/>
            <a:ext cx="1109980" cy="1485900"/>
          </a:xfrm>
          <a:custGeom>
            <a:avLst/>
            <a:gdLst>
              <a:gd name="connsiteX0" fmla="*/ 0 w 1109980"/>
              <a:gd name="connsiteY0" fmla="*/ 1485900 h 1485900"/>
              <a:gd name="connsiteX1" fmla="*/ 0 w 1109980"/>
              <a:gd name="connsiteY1" fmla="*/ 0 h 1485900"/>
              <a:gd name="connsiteX2" fmla="*/ 738505 w 1109980"/>
              <a:gd name="connsiteY2" fmla="*/ 0 h 1485900"/>
              <a:gd name="connsiteX3" fmla="*/ 1109980 w 1109980"/>
              <a:gd name="connsiteY3" fmla="*/ 742950 h 1485900"/>
              <a:gd name="connsiteX4" fmla="*/ 738505 w 1109980"/>
              <a:gd name="connsiteY4" fmla="*/ 148590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980" h="1485900">
                <a:moveTo>
                  <a:pt x="0" y="1485900"/>
                </a:moveTo>
                <a:lnTo>
                  <a:pt x="0" y="0"/>
                </a:lnTo>
                <a:lnTo>
                  <a:pt x="738505" y="0"/>
                </a:lnTo>
                <a:lnTo>
                  <a:pt x="1109980" y="742950"/>
                </a:lnTo>
                <a:lnTo>
                  <a:pt x="738505" y="1485900"/>
                </a:lnTo>
                <a:close/>
              </a:path>
            </a:pathLst>
          </a:custGeom>
          <a:solidFill>
            <a:schemeClr val="bg1"/>
          </a:solidFill>
          <a:ln w="180975" cap="rnd">
            <a:solidFill>
              <a:schemeClr val="bg1"/>
            </a:solidFill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자유형 70">
            <a:extLst>
              <a:ext uri="{FF2B5EF4-FFF2-40B4-BE49-F238E27FC236}">
                <a16:creationId xmlns:a16="http://schemas.microsoft.com/office/drawing/2014/main" id="{4DB01155-61EC-4CDB-8ED8-8284CF36B300}"/>
              </a:ext>
            </a:extLst>
          </p:cNvPr>
          <p:cNvSpPr/>
          <p:nvPr/>
        </p:nvSpPr>
        <p:spPr>
          <a:xfrm rot="5400000">
            <a:off x="5536438" y="-180975"/>
            <a:ext cx="1123950" cy="1485900"/>
          </a:xfrm>
          <a:custGeom>
            <a:avLst/>
            <a:gdLst>
              <a:gd name="connsiteX0" fmla="*/ 0 w 1123950"/>
              <a:gd name="connsiteY0" fmla="*/ 1485900 h 1485900"/>
              <a:gd name="connsiteX1" fmla="*/ 0 w 1123950"/>
              <a:gd name="connsiteY1" fmla="*/ 0 h 1485900"/>
              <a:gd name="connsiteX2" fmla="*/ 752475 w 1123950"/>
              <a:gd name="connsiteY2" fmla="*/ 0 h 1485900"/>
              <a:gd name="connsiteX3" fmla="*/ 1123950 w 1123950"/>
              <a:gd name="connsiteY3" fmla="*/ 742950 h 1485900"/>
              <a:gd name="connsiteX4" fmla="*/ 752475 w 1123950"/>
              <a:gd name="connsiteY4" fmla="*/ 148590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3950" h="1485900">
                <a:moveTo>
                  <a:pt x="0" y="1485900"/>
                </a:moveTo>
                <a:lnTo>
                  <a:pt x="0" y="0"/>
                </a:lnTo>
                <a:lnTo>
                  <a:pt x="752475" y="0"/>
                </a:lnTo>
                <a:lnTo>
                  <a:pt x="1123950" y="742950"/>
                </a:lnTo>
                <a:lnTo>
                  <a:pt x="752475" y="1485900"/>
                </a:lnTo>
                <a:close/>
              </a:path>
            </a:pathLst>
          </a:custGeom>
          <a:solidFill>
            <a:schemeClr val="bg1"/>
          </a:solidFill>
          <a:ln w="180975" cap="rnd">
            <a:solidFill>
              <a:schemeClr val="bg1"/>
            </a:solidFill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자유형 71">
            <a:extLst>
              <a:ext uri="{FF2B5EF4-FFF2-40B4-BE49-F238E27FC236}">
                <a16:creationId xmlns:a16="http://schemas.microsoft.com/office/drawing/2014/main" id="{4C996FEF-97A3-4C11-9C07-1830DB30F3ED}"/>
              </a:ext>
            </a:extLst>
          </p:cNvPr>
          <p:cNvSpPr/>
          <p:nvPr/>
        </p:nvSpPr>
        <p:spPr>
          <a:xfrm rot="5400000">
            <a:off x="7464879" y="-317318"/>
            <a:ext cx="659353" cy="1357491"/>
          </a:xfrm>
          <a:custGeom>
            <a:avLst/>
            <a:gdLst>
              <a:gd name="connsiteX0" fmla="*/ 0 w 659353"/>
              <a:gd name="connsiteY0" fmla="*/ 1357491 h 1357491"/>
              <a:gd name="connsiteX1" fmla="*/ 0 w 659353"/>
              <a:gd name="connsiteY1" fmla="*/ 0 h 1357491"/>
              <a:gd name="connsiteX2" fmla="*/ 659353 w 659353"/>
              <a:gd name="connsiteY2" fmla="*/ 1357491 h 1357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9353" h="1357491">
                <a:moveTo>
                  <a:pt x="0" y="1357491"/>
                </a:moveTo>
                <a:lnTo>
                  <a:pt x="0" y="0"/>
                </a:lnTo>
                <a:lnTo>
                  <a:pt x="659353" y="1357491"/>
                </a:lnTo>
                <a:close/>
              </a:path>
            </a:pathLst>
          </a:custGeom>
          <a:solidFill>
            <a:schemeClr val="bg1"/>
          </a:solidFill>
          <a:ln w="180975" cap="rnd">
            <a:solidFill>
              <a:schemeClr val="bg1"/>
            </a:solidFill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416CB39-C0DF-4FC6-AF69-AC7A896C3627}"/>
              </a:ext>
            </a:extLst>
          </p:cNvPr>
          <p:cNvSpPr txBox="1"/>
          <p:nvPr/>
        </p:nvSpPr>
        <p:spPr>
          <a:xfrm>
            <a:off x="4752760" y="2643745"/>
            <a:ext cx="46408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환경지키미</a:t>
            </a:r>
            <a:r>
              <a:rPr lang="ko-KR" altLang="en-US" sz="4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48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에코냥</a:t>
            </a:r>
            <a:endParaRPr lang="ko-KR" altLang="en-US" sz="48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7" name="육각형 106">
            <a:extLst>
              <a:ext uri="{FF2B5EF4-FFF2-40B4-BE49-F238E27FC236}">
                <a16:creationId xmlns:a16="http://schemas.microsoft.com/office/drawing/2014/main" id="{2C394241-C312-40A2-BC4A-5477F1ED90D4}"/>
              </a:ext>
            </a:extLst>
          </p:cNvPr>
          <p:cNvSpPr/>
          <p:nvPr/>
        </p:nvSpPr>
        <p:spPr>
          <a:xfrm rot="5400000">
            <a:off x="4405602" y="4396647"/>
            <a:ext cx="1723644" cy="1485900"/>
          </a:xfrm>
          <a:prstGeom prst="hexagon">
            <a:avLst/>
          </a:prstGeom>
          <a:noFill/>
          <a:ln w="15875" cap="rnd">
            <a:solidFill>
              <a:schemeClr val="bg1">
                <a:alpha val="4000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육각형 107">
            <a:extLst>
              <a:ext uri="{FF2B5EF4-FFF2-40B4-BE49-F238E27FC236}">
                <a16:creationId xmlns:a16="http://schemas.microsoft.com/office/drawing/2014/main" id="{2FFDCD6E-65E0-43E1-B1B5-2B6218A34C54}"/>
              </a:ext>
            </a:extLst>
          </p:cNvPr>
          <p:cNvSpPr/>
          <p:nvPr/>
        </p:nvSpPr>
        <p:spPr>
          <a:xfrm rot="5400000">
            <a:off x="8735472" y="100808"/>
            <a:ext cx="1723644" cy="1485900"/>
          </a:xfrm>
          <a:prstGeom prst="hexagon">
            <a:avLst/>
          </a:prstGeom>
          <a:noFill/>
          <a:ln w="15875" cap="rnd">
            <a:solidFill>
              <a:schemeClr val="bg1">
                <a:alpha val="4000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8F152B6-C05A-4074-A5B0-85D0A5BFF235}"/>
              </a:ext>
            </a:extLst>
          </p:cNvPr>
          <p:cNvSpPr txBox="1"/>
          <p:nvPr/>
        </p:nvSpPr>
        <p:spPr>
          <a:xfrm>
            <a:off x="1087733" y="1649563"/>
            <a:ext cx="1184999" cy="322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 err="1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Gachon</a:t>
            </a:r>
            <a:r>
              <a:rPr lang="en-US" altLang="ko-KR" sz="11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Univ.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24CEC52-4375-4105-BD8B-AC7DCD97B3CE}"/>
              </a:ext>
            </a:extLst>
          </p:cNvPr>
          <p:cNvSpPr txBox="1"/>
          <p:nvPr/>
        </p:nvSpPr>
        <p:spPr>
          <a:xfrm>
            <a:off x="1069120" y="4840120"/>
            <a:ext cx="1209571" cy="322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Team </a:t>
            </a:r>
            <a:r>
              <a:rPr lang="en-US" altLang="ko-KR" sz="1100" dirty="0" err="1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HingYa</a:t>
            </a:r>
            <a:endParaRPr lang="en-US" altLang="ko-KR" sz="11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0B23313-50A6-4C75-99F1-13D8905EDD06}"/>
              </a:ext>
            </a:extLst>
          </p:cNvPr>
          <p:cNvSpPr txBox="1"/>
          <p:nvPr/>
        </p:nvSpPr>
        <p:spPr>
          <a:xfrm>
            <a:off x="4752760" y="2106012"/>
            <a:ext cx="5165940" cy="642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어린이 대상 환경 교육 모바일 게임</a:t>
            </a:r>
            <a:endParaRPr lang="en-US" altLang="ko-KR" sz="2600" kern="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E9D5A0-2D96-4329-9184-AFEC7D504C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232" y="1436824"/>
            <a:ext cx="1168958" cy="782958"/>
          </a:xfrm>
          <a:prstGeom prst="rect">
            <a:avLst/>
          </a:prstGeom>
        </p:spPr>
      </p:pic>
      <p:pic>
        <p:nvPicPr>
          <p:cNvPr id="9" name="그림 8" descr="iPod이(가) 표시된 사진&#10;&#10;자동 생성된 설명">
            <a:extLst>
              <a:ext uri="{FF2B5EF4-FFF2-40B4-BE49-F238E27FC236}">
                <a16:creationId xmlns:a16="http://schemas.microsoft.com/office/drawing/2014/main" id="{4790A1E6-BCC2-4217-A50C-5B32E7541C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431" y="2888793"/>
            <a:ext cx="1107512" cy="11075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E4BB647-3F90-44ED-B097-FC3E187043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16" y="4142740"/>
            <a:ext cx="6513713" cy="1701707"/>
          </a:xfrm>
          <a:prstGeom prst="rect">
            <a:avLst/>
          </a:prstGeom>
        </p:spPr>
      </p:pic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38019393-2E6B-4E43-A46E-1681E43F93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2493856"/>
              </p:ext>
            </p:extLst>
          </p:nvPr>
        </p:nvGraphicFramePr>
        <p:xfrm>
          <a:off x="422508" y="2701974"/>
          <a:ext cx="869372" cy="144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r:id="rId6" imgW="4101480" imgH="8177760" progId="">
                  <p:embed/>
                </p:oleObj>
              </mc:Choice>
              <mc:Fallback>
                <p:oleObj r:id="rId6" imgW="4101480" imgH="81777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2508" y="2701974"/>
                        <a:ext cx="869372" cy="1445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0" name="Picture 2" descr="ìëë¡ì´ë ìì´ì½ì ëí ì´ë¯¸ì§ ê²ìê²°ê³¼">
            <a:extLst>
              <a:ext uri="{FF2B5EF4-FFF2-40B4-BE49-F238E27FC236}">
                <a16:creationId xmlns:a16="http://schemas.microsoft.com/office/drawing/2014/main" id="{C1C41EF5-3FA9-41D2-951A-1D5125F37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08" y="2980926"/>
            <a:ext cx="969462" cy="96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D6FADB3-563E-4845-A34E-D8544FB36F87}"/>
              </a:ext>
            </a:extLst>
          </p:cNvPr>
          <p:cNvSpPr txBox="1"/>
          <p:nvPr/>
        </p:nvSpPr>
        <p:spPr>
          <a:xfrm>
            <a:off x="8504126" y="6508703"/>
            <a:ext cx="3672235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2019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년도 가천대학교 컴퓨터공학과 졸업프로젝트</a:t>
            </a:r>
          </a:p>
        </p:txBody>
      </p:sp>
    </p:spTree>
    <p:extLst>
      <p:ext uri="{BB962C8B-B14F-4D97-AF65-F5344CB8AC3E}">
        <p14:creationId xmlns:p14="http://schemas.microsoft.com/office/powerpoint/2010/main" val="1085508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1"/>
            <a:ext cx="6642399" cy="6560458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200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서비스 소개 및 기능설명</a:t>
            </a:r>
            <a:r>
              <a:rPr lang="en-US" altLang="ko-KR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Environment Keeper Eco CAT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2F79121-3AD2-4506-BA93-21CE4619D1D8}"/>
              </a:ext>
            </a:extLst>
          </p:cNvPr>
          <p:cNvGrpSpPr/>
          <p:nvPr/>
        </p:nvGrpSpPr>
        <p:grpSpPr>
          <a:xfrm>
            <a:off x="1402724" y="1428935"/>
            <a:ext cx="4024653" cy="4159786"/>
            <a:chOff x="1169752" y="4253969"/>
            <a:chExt cx="1417905" cy="94265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" name="양쪽 모서리가 둥근 사각형 14">
              <a:extLst>
                <a:ext uri="{FF2B5EF4-FFF2-40B4-BE49-F238E27FC236}">
                  <a16:creationId xmlns:a16="http://schemas.microsoft.com/office/drawing/2014/main" id="{DF6BBBA8-A1B2-4BFD-A932-B4A661E36617}"/>
                </a:ext>
              </a:extLst>
            </p:cNvPr>
            <p:cNvSpPr/>
            <p:nvPr/>
          </p:nvSpPr>
          <p:spPr>
            <a:xfrm>
              <a:off x="1169752" y="4253969"/>
              <a:ext cx="1365337" cy="290676"/>
            </a:xfrm>
            <a:prstGeom prst="round2SameRect">
              <a:avLst>
                <a:gd name="adj1" fmla="val 13667"/>
                <a:gd name="adj2" fmla="val 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800" b="1" kern="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걸음 수</a:t>
              </a:r>
              <a:r>
                <a:rPr lang="ko-KR" altLang="en-US" sz="2800" kern="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측정</a:t>
              </a:r>
              <a:endParaRPr lang="en-US" altLang="ko-KR" sz="2800" kern="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9" name="양쪽 모서리가 둥근 사각형 15">
              <a:extLst>
                <a:ext uri="{FF2B5EF4-FFF2-40B4-BE49-F238E27FC236}">
                  <a16:creationId xmlns:a16="http://schemas.microsoft.com/office/drawing/2014/main" id="{C9D5F3CF-647A-46D8-84AF-AD0F7F51E657}"/>
                </a:ext>
              </a:extLst>
            </p:cNvPr>
            <p:cNvSpPr/>
            <p:nvPr/>
          </p:nvSpPr>
          <p:spPr>
            <a:xfrm>
              <a:off x="1169752" y="4544646"/>
              <a:ext cx="1365337" cy="551084"/>
            </a:xfrm>
            <a:prstGeom prst="round2SameRect">
              <a:avLst>
                <a:gd name="adj1" fmla="val 0"/>
                <a:gd name="adj2" fmla="val 15485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안드로이드 가속도계 센서 사용</a:t>
              </a:r>
              <a:endPara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endParaRPr lang="en-US" altLang="ko-KR" sz="10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하루 </a:t>
              </a:r>
              <a:r>
                <a:rPr lang="en-US" altLang="ko-KR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3000</a:t>
              </a:r>
              <a:r>
                <a:rPr lang="ko-KR" altLang="en-US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걸음 달성 시</a:t>
              </a:r>
              <a:r>
                <a:rPr lang="en-US" altLang="ko-KR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에너지 획득</a:t>
              </a:r>
              <a:endPara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CB578081-BB18-4E00-8FF1-13CB07C00DBA}"/>
                </a:ext>
              </a:extLst>
            </p:cNvPr>
            <p:cNvSpPr/>
            <p:nvPr/>
          </p:nvSpPr>
          <p:spPr>
            <a:xfrm rot="19800000" flipV="1">
              <a:off x="2478658" y="4806851"/>
              <a:ext cx="108999" cy="389771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endParaRPr lang="ko-KR" alt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0686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1"/>
            <a:ext cx="6642399" cy="6560458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200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서비스 소개 및 기능설명</a:t>
            </a:r>
            <a:r>
              <a:rPr lang="en-US" altLang="ko-KR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Environment Keeper Eco CAT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6351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1"/>
            <a:ext cx="6642399" cy="6560458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200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서비스 소개 및 기능설명</a:t>
            </a:r>
            <a:r>
              <a:rPr lang="en-US" altLang="ko-KR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Environment Keeper Eco CAT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3A710B2-CD4D-4C87-94D8-2D8FE07DF3B0}"/>
              </a:ext>
            </a:extLst>
          </p:cNvPr>
          <p:cNvGrpSpPr/>
          <p:nvPr/>
        </p:nvGrpSpPr>
        <p:grpSpPr>
          <a:xfrm>
            <a:off x="1402724" y="1428937"/>
            <a:ext cx="4043608" cy="4603697"/>
            <a:chOff x="1169752" y="4253969"/>
            <a:chExt cx="1424583" cy="104324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9" name="양쪽 모서리가 둥근 사각형 14">
              <a:extLst>
                <a:ext uri="{FF2B5EF4-FFF2-40B4-BE49-F238E27FC236}">
                  <a16:creationId xmlns:a16="http://schemas.microsoft.com/office/drawing/2014/main" id="{A3780DE2-CC5F-4390-A1F3-A98E872D87E4}"/>
                </a:ext>
              </a:extLst>
            </p:cNvPr>
            <p:cNvSpPr/>
            <p:nvPr/>
          </p:nvSpPr>
          <p:spPr>
            <a:xfrm>
              <a:off x="1169752" y="4253969"/>
              <a:ext cx="1365337" cy="290676"/>
            </a:xfrm>
            <a:prstGeom prst="round2SameRect">
              <a:avLst>
                <a:gd name="adj1" fmla="val 13667"/>
                <a:gd name="adj2" fmla="val 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800" kern="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환경 정보 제공</a:t>
              </a:r>
              <a:endParaRPr lang="en-US" altLang="ko-KR" sz="2800" kern="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0" name="양쪽 모서리가 둥근 사각형 15">
              <a:extLst>
                <a:ext uri="{FF2B5EF4-FFF2-40B4-BE49-F238E27FC236}">
                  <a16:creationId xmlns:a16="http://schemas.microsoft.com/office/drawing/2014/main" id="{3213FB61-AE6C-4CBE-B5F5-7301FBBF74B2}"/>
                </a:ext>
              </a:extLst>
            </p:cNvPr>
            <p:cNvSpPr/>
            <p:nvPr/>
          </p:nvSpPr>
          <p:spPr>
            <a:xfrm>
              <a:off x="1169752" y="4544646"/>
              <a:ext cx="1365337" cy="615796"/>
            </a:xfrm>
            <a:prstGeom prst="round2SameRect">
              <a:avLst>
                <a:gd name="adj1" fmla="val 0"/>
                <a:gd name="adj2" fmla="val 15485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000" b="1" kern="0" dirty="0">
                  <a:solidFill>
                    <a:prstClr val="white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환경부 출처의 </a:t>
              </a:r>
              <a:endParaRPr lang="en-US" altLang="ko-KR" sz="2000" b="1" kern="0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000" b="1" kern="0" dirty="0">
                  <a:solidFill>
                    <a:prstClr val="white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다양한 환경에 관한</a:t>
              </a:r>
              <a:endParaRPr lang="en-US" altLang="ko-KR" sz="2000" b="1" kern="0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000" b="1" kern="0" dirty="0">
                  <a:solidFill>
                    <a:prstClr val="white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정보 페이지 제공</a:t>
              </a:r>
              <a:endParaRPr lang="en-US" altLang="ko-KR" sz="2000" b="1" kern="0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endParaRPr lang="en-US" altLang="ko-KR" sz="700" b="1" kern="0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000" b="1" kern="0" dirty="0">
                  <a:solidFill>
                    <a:prstClr val="white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정보 페이지</a:t>
              </a:r>
              <a:r>
                <a:rPr lang="en-US" altLang="ko-KR" sz="2000" b="1" kern="0" dirty="0">
                  <a:solidFill>
                    <a:prstClr val="white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2000" b="1" kern="0" dirty="0">
                  <a:solidFill>
                    <a:prstClr val="white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랜덤하게 생성</a:t>
              </a:r>
              <a:endParaRPr lang="en-US" altLang="ko-KR" sz="2000" b="1" kern="0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42F1BD02-3BF0-4391-BFF2-3D48CC31CA55}"/>
                </a:ext>
              </a:extLst>
            </p:cNvPr>
            <p:cNvSpPr/>
            <p:nvPr/>
          </p:nvSpPr>
          <p:spPr>
            <a:xfrm rot="19800000" flipV="1">
              <a:off x="2485336" y="4907446"/>
              <a:ext cx="108999" cy="389771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endParaRPr lang="ko-KR" alt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4041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1"/>
            <a:ext cx="6642399" cy="6560458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588558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 </a:t>
            </a:r>
            <a:r>
              <a:rPr lang="ko-KR" altLang="en-US" sz="2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기대효과 및 결론 </a:t>
            </a:r>
            <a:r>
              <a:rPr lang="en-US" altLang="ko-KR" sz="2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2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어린이 대상 </a:t>
            </a:r>
            <a:r>
              <a:rPr lang="en-US" altLang="ko-KR" sz="2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QA 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Environment Keeper Eco CAT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2410704" y="1437538"/>
            <a:ext cx="1605961" cy="1563517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저학년</a:t>
            </a:r>
          </a:p>
        </p:txBody>
      </p:sp>
      <p:sp>
        <p:nvSpPr>
          <p:cNvPr id="10" name="타원 9"/>
          <p:cNvSpPr/>
          <p:nvPr/>
        </p:nvSpPr>
        <p:spPr>
          <a:xfrm>
            <a:off x="4652749" y="1437538"/>
            <a:ext cx="1605961" cy="1563517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고학년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2D761D-6CAA-4985-83B0-FA3D6E428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376" y="1981373"/>
            <a:ext cx="1639298" cy="11810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 descr="장난감이(가) 표시된 사진&#10;&#10;자동 생성된 설명">
            <a:extLst>
              <a:ext uri="{FF2B5EF4-FFF2-40B4-BE49-F238E27FC236}">
                <a16:creationId xmlns:a16="http://schemas.microsoft.com/office/drawing/2014/main" id="{6E1CB089-7CBA-48FD-B3A9-197F146C7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930" y="1619434"/>
            <a:ext cx="1842710" cy="154293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6" name="자유형 17">
            <a:extLst>
              <a:ext uri="{FF2B5EF4-FFF2-40B4-BE49-F238E27FC236}">
                <a16:creationId xmlns:a16="http://schemas.microsoft.com/office/drawing/2014/main" id="{FD8C8C54-3028-4DC7-83D9-587F84958BA6}"/>
              </a:ext>
            </a:extLst>
          </p:cNvPr>
          <p:cNvSpPr/>
          <p:nvPr/>
        </p:nvSpPr>
        <p:spPr>
          <a:xfrm>
            <a:off x="1114187" y="3201194"/>
            <a:ext cx="2935815" cy="947883"/>
          </a:xfrm>
          <a:custGeom>
            <a:avLst/>
            <a:gdLst>
              <a:gd name="connsiteX0" fmla="*/ 111895 w 1533322"/>
              <a:gd name="connsiteY0" fmla="*/ 0 h 542405"/>
              <a:gd name="connsiteX1" fmla="*/ 1421427 w 1533322"/>
              <a:gd name="connsiteY1" fmla="*/ 0 h 542405"/>
              <a:gd name="connsiteX2" fmla="*/ 1533322 w 1533322"/>
              <a:gd name="connsiteY2" fmla="*/ 111895 h 542405"/>
              <a:gd name="connsiteX3" fmla="*/ 1533322 w 1533322"/>
              <a:gd name="connsiteY3" fmla="*/ 542405 h 542405"/>
              <a:gd name="connsiteX4" fmla="*/ 0 w 1533322"/>
              <a:gd name="connsiteY4" fmla="*/ 542405 h 542405"/>
              <a:gd name="connsiteX5" fmla="*/ 0 w 1533322"/>
              <a:gd name="connsiteY5" fmla="*/ 111895 h 542405"/>
              <a:gd name="connsiteX6" fmla="*/ 111895 w 1533322"/>
              <a:gd name="connsiteY6" fmla="*/ 0 h 54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322" h="542405">
                <a:moveTo>
                  <a:pt x="111895" y="0"/>
                </a:moveTo>
                <a:lnTo>
                  <a:pt x="1421427" y="0"/>
                </a:lnTo>
                <a:cubicBezTo>
                  <a:pt x="1483225" y="0"/>
                  <a:pt x="1533322" y="50097"/>
                  <a:pt x="1533322" y="111895"/>
                </a:cubicBezTo>
                <a:lnTo>
                  <a:pt x="1533322" y="542405"/>
                </a:lnTo>
                <a:lnTo>
                  <a:pt x="0" y="542405"/>
                </a:lnTo>
                <a:lnTo>
                  <a:pt x="0" y="111895"/>
                </a:lnTo>
                <a:cubicBezTo>
                  <a:pt x="0" y="50097"/>
                  <a:pt x="50097" y="0"/>
                  <a:pt x="111895" y="0"/>
                </a:cubicBezTo>
                <a:close/>
              </a:path>
            </a:pathLst>
          </a:custGeom>
          <a:solidFill>
            <a:srgbClr val="788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1A49C4"/>
              </a:solidFill>
            </a:endParaRPr>
          </a:p>
        </p:txBody>
      </p:sp>
      <p:sp>
        <p:nvSpPr>
          <p:cNvPr id="27" name="자유형 20">
            <a:extLst>
              <a:ext uri="{FF2B5EF4-FFF2-40B4-BE49-F238E27FC236}">
                <a16:creationId xmlns:a16="http://schemas.microsoft.com/office/drawing/2014/main" id="{825A9942-7244-4118-800C-45DDEB1F0046}"/>
              </a:ext>
            </a:extLst>
          </p:cNvPr>
          <p:cNvSpPr/>
          <p:nvPr/>
        </p:nvSpPr>
        <p:spPr>
          <a:xfrm>
            <a:off x="2686049" y="3199290"/>
            <a:ext cx="4739215" cy="947883"/>
          </a:xfrm>
          <a:custGeom>
            <a:avLst/>
            <a:gdLst>
              <a:gd name="connsiteX0" fmla="*/ 111895 w 5226091"/>
              <a:gd name="connsiteY0" fmla="*/ 0 h 542405"/>
              <a:gd name="connsiteX1" fmla="*/ 5114196 w 5226091"/>
              <a:gd name="connsiteY1" fmla="*/ 0 h 542405"/>
              <a:gd name="connsiteX2" fmla="*/ 5226091 w 5226091"/>
              <a:gd name="connsiteY2" fmla="*/ 111895 h 542405"/>
              <a:gd name="connsiteX3" fmla="*/ 5226091 w 5226091"/>
              <a:gd name="connsiteY3" fmla="*/ 542405 h 542405"/>
              <a:gd name="connsiteX4" fmla="*/ 0 w 5226091"/>
              <a:gd name="connsiteY4" fmla="*/ 542405 h 542405"/>
              <a:gd name="connsiteX5" fmla="*/ 0 w 5226091"/>
              <a:gd name="connsiteY5" fmla="*/ 111895 h 542405"/>
              <a:gd name="connsiteX6" fmla="*/ 111895 w 5226091"/>
              <a:gd name="connsiteY6" fmla="*/ 0 h 54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26091" h="542405">
                <a:moveTo>
                  <a:pt x="111895" y="0"/>
                </a:moveTo>
                <a:lnTo>
                  <a:pt x="5114196" y="0"/>
                </a:lnTo>
                <a:cubicBezTo>
                  <a:pt x="5175994" y="0"/>
                  <a:pt x="5226091" y="50097"/>
                  <a:pt x="5226091" y="111895"/>
                </a:cubicBezTo>
                <a:lnTo>
                  <a:pt x="5226091" y="542405"/>
                </a:lnTo>
                <a:lnTo>
                  <a:pt x="0" y="542405"/>
                </a:lnTo>
                <a:lnTo>
                  <a:pt x="0" y="111895"/>
                </a:lnTo>
                <a:cubicBezTo>
                  <a:pt x="0" y="50097"/>
                  <a:pt x="50097" y="0"/>
                  <a:pt x="111895" y="0"/>
                </a:cubicBezTo>
                <a:close/>
              </a:path>
            </a:pathLst>
          </a:custGeom>
          <a:solidFill>
            <a:srgbClr val="8F9FB7"/>
          </a:solidFill>
          <a:ln>
            <a:noFill/>
          </a:ln>
          <a:effectLst>
            <a:outerShdw blurRad="63500" dist="63500" dir="108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자유형 24">
            <a:extLst>
              <a:ext uri="{FF2B5EF4-FFF2-40B4-BE49-F238E27FC236}">
                <a16:creationId xmlns:a16="http://schemas.microsoft.com/office/drawing/2014/main" id="{D6E33ADE-E401-4759-B80B-27DF7FF6688C}"/>
              </a:ext>
            </a:extLst>
          </p:cNvPr>
          <p:cNvSpPr/>
          <p:nvPr/>
        </p:nvSpPr>
        <p:spPr>
          <a:xfrm>
            <a:off x="6049581" y="3199289"/>
            <a:ext cx="1692361" cy="947883"/>
          </a:xfrm>
          <a:custGeom>
            <a:avLst/>
            <a:gdLst>
              <a:gd name="connsiteX0" fmla="*/ 111895 w 1554184"/>
              <a:gd name="connsiteY0" fmla="*/ 0 h 542405"/>
              <a:gd name="connsiteX1" fmla="*/ 1554184 w 1554184"/>
              <a:gd name="connsiteY1" fmla="*/ 0 h 542405"/>
              <a:gd name="connsiteX2" fmla="*/ 1554184 w 1554184"/>
              <a:gd name="connsiteY2" fmla="*/ 542405 h 542405"/>
              <a:gd name="connsiteX3" fmla="*/ 0 w 1554184"/>
              <a:gd name="connsiteY3" fmla="*/ 542405 h 542405"/>
              <a:gd name="connsiteX4" fmla="*/ 0 w 1554184"/>
              <a:gd name="connsiteY4" fmla="*/ 111895 h 542405"/>
              <a:gd name="connsiteX5" fmla="*/ 111895 w 1554184"/>
              <a:gd name="connsiteY5" fmla="*/ 0 h 54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54184" h="542405">
                <a:moveTo>
                  <a:pt x="111895" y="0"/>
                </a:moveTo>
                <a:lnTo>
                  <a:pt x="1554184" y="0"/>
                </a:lnTo>
                <a:lnTo>
                  <a:pt x="1554184" y="542405"/>
                </a:lnTo>
                <a:lnTo>
                  <a:pt x="0" y="542405"/>
                </a:lnTo>
                <a:lnTo>
                  <a:pt x="0" y="111895"/>
                </a:lnTo>
                <a:cubicBezTo>
                  <a:pt x="0" y="50097"/>
                  <a:pt x="50097" y="0"/>
                  <a:pt x="111895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63500" dist="63500" dir="108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A3DF0177-AEEE-4907-B2BD-8A56BD638F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904780"/>
              </p:ext>
            </p:extLst>
          </p:nvPr>
        </p:nvGraphicFramePr>
        <p:xfrm>
          <a:off x="1114187" y="3273120"/>
          <a:ext cx="6627755" cy="328733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98424">
                  <a:extLst>
                    <a:ext uri="{9D8B030D-6E8A-4147-A177-3AD203B41FA5}">
                      <a16:colId xmlns:a16="http://schemas.microsoft.com/office/drawing/2014/main" val="3712573580"/>
                    </a:ext>
                  </a:extLst>
                </a:gridCol>
                <a:gridCol w="3327129">
                  <a:extLst>
                    <a:ext uri="{9D8B030D-6E8A-4147-A177-3AD203B41FA5}">
                      <a16:colId xmlns:a16="http://schemas.microsoft.com/office/drawing/2014/main" val="3723120904"/>
                    </a:ext>
                  </a:extLst>
                </a:gridCol>
                <a:gridCol w="1702202">
                  <a:extLst>
                    <a:ext uri="{9D8B030D-6E8A-4147-A177-3AD203B41FA5}">
                      <a16:colId xmlns:a16="http://schemas.microsoft.com/office/drawing/2014/main" val="3331275720"/>
                    </a:ext>
                  </a:extLst>
                </a:gridCol>
              </a:tblGrid>
              <a:tr h="584658">
                <a:tc>
                  <a:txBody>
                    <a:bodyPr/>
                    <a:lstStyle/>
                    <a:p>
                      <a:pPr algn="ctr" latinLnBrk="1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ko-KR" altLang="en-US" sz="2000" b="1" kern="0" dirty="0">
                          <a:solidFill>
                            <a:schemeClr val="bg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저학년</a:t>
                      </a:r>
                      <a:endParaRPr lang="ko-KR" sz="2000" b="1" kern="0" dirty="0">
                        <a:solidFill>
                          <a:schemeClr val="bg1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44000" marR="144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ko-KR" altLang="en-US" sz="2000" b="1" kern="0" dirty="0">
                          <a:solidFill>
                            <a:schemeClr val="bg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대상</a:t>
                      </a:r>
                      <a:endParaRPr lang="ko-KR" sz="2000" b="1" kern="0" dirty="0">
                        <a:solidFill>
                          <a:schemeClr val="bg1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80000" marR="65147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ko-KR" altLang="en-US" sz="2000" b="1" kern="0" dirty="0">
                          <a:solidFill>
                            <a:schemeClr val="bg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고학년</a:t>
                      </a:r>
                      <a:endParaRPr lang="ko-KR" sz="2000" b="1" kern="0" dirty="0">
                        <a:solidFill>
                          <a:schemeClr val="bg1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16000" marR="65147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699965"/>
                  </a:ext>
                </a:extLst>
              </a:tr>
              <a:tr h="53411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b="0" kern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조금 어렵다</a:t>
                      </a:r>
                      <a:endParaRPr lang="ko-KR" sz="1600" b="0" kern="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44000" marR="144000" marT="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b="0" kern="1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게임난이도</a:t>
                      </a:r>
                      <a:endParaRPr lang="ko-KR" sz="1600" b="0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80000" marR="65147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b="0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보통이다</a:t>
                      </a:r>
                      <a:endParaRPr lang="ko-KR" sz="1600" b="0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65147" marR="65147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459090"/>
                  </a:ext>
                </a:extLst>
              </a:tr>
              <a:tr h="53411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b="0" kern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쉽다</a:t>
                      </a:r>
                      <a:endParaRPr lang="ko-KR" sz="1600" b="0" kern="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44000" marR="144000" marT="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b="0" kern="1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스토리의 이해도</a:t>
                      </a:r>
                      <a:endParaRPr lang="ko-KR" sz="1600" b="0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80000" marR="65147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b="0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쉽다</a:t>
                      </a:r>
                      <a:endParaRPr lang="ko-KR" sz="1600" b="0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65147" marR="65147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E2E2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738783"/>
                  </a:ext>
                </a:extLst>
              </a:tr>
              <a:tr h="53411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b="0" kern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조금 어렵다</a:t>
                      </a:r>
                      <a:endParaRPr lang="ko-KR" sz="1600" b="0" kern="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44000" marR="144000" marT="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b="0" kern="1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환경 정보 페이지 이해도</a:t>
                      </a:r>
                      <a:endParaRPr lang="ko-KR" sz="1600" b="0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80000" marR="65147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b="0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쉽다</a:t>
                      </a:r>
                      <a:endParaRPr lang="ko-KR" sz="1600" b="0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65147" marR="65147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222417"/>
                  </a:ext>
                </a:extLst>
              </a:tr>
              <a:tr h="1100345"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b="0" kern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나무 키우기</a:t>
                      </a:r>
                      <a:r>
                        <a:rPr lang="en-US" altLang="ko-KR" sz="1600" b="0" kern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, </a:t>
                      </a:r>
                      <a:r>
                        <a:rPr lang="ko-KR" altLang="en-US" sz="1600" b="0" kern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쓰레기를 없애라</a:t>
                      </a:r>
                      <a:endParaRPr lang="ko-KR" sz="1600" b="0" kern="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44000" marR="144000" marT="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b="0" kern="1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선호 게임</a:t>
                      </a:r>
                      <a:endParaRPr lang="ko-KR" sz="1600" b="0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80000" marR="65147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b="0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나무 키우기</a:t>
                      </a:r>
                      <a:r>
                        <a:rPr lang="en-US" altLang="ko-KR" sz="1600" b="0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, </a:t>
                      </a:r>
                      <a:r>
                        <a:rPr lang="ko-KR" altLang="en-US" sz="1600" b="0" kern="10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에코런</a:t>
                      </a:r>
                      <a:endParaRPr lang="ko-KR" sz="1600" b="0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65147" marR="65147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2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920838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18E6BF72-93CE-4067-9E92-0F1F8E620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524030">
            <a:off x="8384996" y="1179361"/>
            <a:ext cx="2773158" cy="207986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20378459-E010-4080-92A9-9FF098613C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52676">
            <a:off x="8489694" y="2930716"/>
            <a:ext cx="2688660" cy="358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747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1"/>
            <a:ext cx="6642399" cy="6560458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54246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기대효과 및 결론</a:t>
            </a:r>
            <a:r>
              <a:rPr lang="en-US" altLang="ko-KR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Environment Keeper Eco CAT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2320875" y="2146001"/>
            <a:ext cx="983735" cy="98373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endParaRPr lang="ko-KR" altLang="en-US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320874" y="3778698"/>
            <a:ext cx="983735" cy="98373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endParaRPr lang="ko-KR" altLang="en-US" sz="2800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3472069" y="2984099"/>
            <a:ext cx="5907188" cy="63100"/>
          </a:xfrm>
          <a:prstGeom prst="rect">
            <a:avLst/>
          </a:pr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72069" y="2323576"/>
            <a:ext cx="6215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어린이들의 환경에 대한 관심 유도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 flipV="1">
            <a:off x="3472069" y="4641299"/>
            <a:ext cx="5907188" cy="63100"/>
          </a:xfrm>
          <a:prstGeom prst="rect">
            <a:avLst/>
          </a:pr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72068" y="3959792"/>
            <a:ext cx="6215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분리배출에 대한 지식 향상 및 실천 도모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866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1"/>
            <a:ext cx="6642399" cy="6560458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54246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CA9EE-C394-4233-A0B3-A0DE6123025E}"/>
              </a:ext>
            </a:extLst>
          </p:cNvPr>
          <p:cNvSpPr txBox="1"/>
          <p:nvPr/>
        </p:nvSpPr>
        <p:spPr>
          <a:xfrm>
            <a:off x="4019335" y="2459504"/>
            <a:ext cx="46769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Q&amp;A</a:t>
            </a:r>
            <a:endParaRPr lang="ko-KR" altLang="en-US" sz="120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0021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1"/>
            <a:ext cx="6642399" cy="6560458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54246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C47AB3-14E2-41DB-8EA6-5EE515A64552}"/>
              </a:ext>
            </a:extLst>
          </p:cNvPr>
          <p:cNvSpPr txBox="1"/>
          <p:nvPr/>
        </p:nvSpPr>
        <p:spPr>
          <a:xfrm>
            <a:off x="3381160" y="2690336"/>
            <a:ext cx="64105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906297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1"/>
            <a:ext cx="6642399" cy="6560458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200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83903"/>
              </p:ext>
            </p:extLst>
          </p:nvPr>
        </p:nvGraphicFramePr>
        <p:xfrm>
          <a:off x="1550504" y="874643"/>
          <a:ext cx="9064487" cy="5573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275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 algn="ctr" latinLnBrk="1"/>
                      <a:r>
                        <a:rPr lang="ko-KR" altLang="en-US" sz="4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목차</a:t>
                      </a:r>
                      <a:endParaRPr lang="en-US" altLang="ko-KR" sz="4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4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59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주제 선정 배경</a:t>
                      </a:r>
                      <a:endParaRPr lang="en-US" altLang="ko-KR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4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0612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24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개발 환경</a:t>
                      </a:r>
                      <a:endParaRPr lang="en-US" altLang="ko-KR" sz="2400" dirty="0">
                        <a:solidFill>
                          <a:srgbClr val="0174FC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9397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서비스 소개 및 기능 설명</a:t>
                      </a:r>
                      <a:endParaRPr lang="en-US" altLang="ko-KR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362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기대효과</a:t>
                      </a:r>
                      <a:endParaRPr lang="en-US" altLang="ko-KR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6423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3606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1"/>
            <a:ext cx="6642399" cy="6560458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200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en-US" altLang="ko-KR" sz="32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 선정 배경</a:t>
            </a:r>
            <a:r>
              <a:rPr lang="en-US" altLang="ko-KR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Environment Keeper Eco CAT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01004" y="1709532"/>
            <a:ext cx="2996404" cy="2950044"/>
          </a:xfrm>
          <a:prstGeom prst="roundRect">
            <a:avLst>
              <a:gd name="adj" fmla="val 7724"/>
            </a:avLst>
          </a:prstGeom>
          <a:solidFill>
            <a:srgbClr val="F5F6F9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525712" y="4923378"/>
            <a:ext cx="2708137" cy="1257760"/>
          </a:xfrm>
          <a:prstGeom prst="roundRect">
            <a:avLst>
              <a:gd name="adj" fmla="val 15935"/>
            </a:avLst>
          </a:prstGeom>
          <a:solidFill>
            <a:srgbClr val="F5F6F9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스토리텔링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기반의 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모바일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게임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632248" y="1709532"/>
            <a:ext cx="2996404" cy="2950044"/>
          </a:xfrm>
          <a:prstGeom prst="roundRect">
            <a:avLst>
              <a:gd name="adj" fmla="val 7724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776382" y="4923378"/>
            <a:ext cx="2708136" cy="1238883"/>
          </a:xfrm>
          <a:prstGeom prst="roundRect">
            <a:avLst>
              <a:gd name="adj" fmla="val 15935"/>
            </a:avLst>
          </a:prstGeom>
          <a:solidFill>
            <a:srgbClr val="4B7FFF"/>
          </a:solidFill>
          <a:ln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환경</a:t>
            </a:r>
            <a:endParaRPr lang="en-US" altLang="ko-KR" sz="2000" b="1" dirty="0">
              <a:solidFill>
                <a:prstClr val="whit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8381579" y="1709532"/>
            <a:ext cx="2996404" cy="2950044"/>
          </a:xfrm>
          <a:prstGeom prst="roundRect">
            <a:avLst>
              <a:gd name="adj" fmla="val 7724"/>
            </a:avLst>
          </a:prstGeom>
          <a:solidFill>
            <a:srgbClr val="F5F6F9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90732" y="4923378"/>
            <a:ext cx="2708136" cy="1097711"/>
          </a:xfrm>
          <a:prstGeom prst="roundRect">
            <a:avLst>
              <a:gd name="adj" fmla="val 15935"/>
            </a:avLst>
          </a:prstGeom>
          <a:solidFill>
            <a:srgbClr val="F5F6F9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어린이대상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1" name="그림 40" descr="모니터이(가) 표시된 사진&#10;&#10;자동 생성된 설명">
            <a:extLst>
              <a:ext uri="{FF2B5EF4-FFF2-40B4-BE49-F238E27FC236}">
                <a16:creationId xmlns:a16="http://schemas.microsoft.com/office/drawing/2014/main" id="{1AEE1054-5C7B-4E06-919D-77707B128D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20" r="27482"/>
          <a:stretch/>
        </p:blipFill>
        <p:spPr>
          <a:xfrm>
            <a:off x="8493882" y="1924479"/>
            <a:ext cx="1550061" cy="2593147"/>
          </a:xfrm>
          <a:prstGeom prst="rect">
            <a:avLst/>
          </a:prstGeom>
        </p:spPr>
      </p:pic>
      <p:pic>
        <p:nvPicPr>
          <p:cNvPr id="42" name="그림 41" descr="케이크, 실내, 테이블이(가) 표시된 사진&#10;&#10;자동 생성된 설명">
            <a:extLst>
              <a:ext uri="{FF2B5EF4-FFF2-40B4-BE49-F238E27FC236}">
                <a16:creationId xmlns:a16="http://schemas.microsoft.com/office/drawing/2014/main" id="{3DDB11D9-2755-4CED-8425-E4F99D9A4E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007" y="2477395"/>
            <a:ext cx="2529542" cy="160566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47FE274-B8EF-4443-BF1B-A552E53B3C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923" y="1851481"/>
            <a:ext cx="2659054" cy="266614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03D62F1E-149E-485B-B29D-70B47F0065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80" y="1776676"/>
            <a:ext cx="3435191" cy="2882900"/>
          </a:xfrm>
          <a:prstGeom prst="rect">
            <a:avLst/>
          </a:prstGeom>
          <a:effectLst>
            <a:outerShdw blurRad="38100" dist="50800" dir="2940000" algn="ctr" rotWithShape="0">
              <a:schemeClr val="tx1">
                <a:alpha val="5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2252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1"/>
            <a:ext cx="6642399" cy="6560458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200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en-US" altLang="ko-KR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 환경</a:t>
            </a:r>
            <a:r>
              <a:rPr lang="en-US" altLang="ko-KR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Environment Keeper Eco CAT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" name="그림 4" descr="개체이(가) 표시된 사진&#10;&#10;자동 생성된 설명">
            <a:extLst>
              <a:ext uri="{FF2B5EF4-FFF2-40B4-BE49-F238E27FC236}">
                <a16:creationId xmlns:a16="http://schemas.microsoft.com/office/drawing/2014/main" id="{3FE95298-0C89-43BA-BF91-C37EB58603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469" y="1474629"/>
            <a:ext cx="3851385" cy="646913"/>
          </a:xfrm>
          <a:prstGeom prst="rect">
            <a:avLst/>
          </a:prstGeom>
        </p:spPr>
      </p:pic>
      <p:pic>
        <p:nvPicPr>
          <p:cNvPr id="7" name="그림 6" descr="표지판, 중지, 실외, 하늘이(가) 표시된 사진&#10;&#10;자동 생성된 설명">
            <a:extLst>
              <a:ext uri="{FF2B5EF4-FFF2-40B4-BE49-F238E27FC236}">
                <a16:creationId xmlns:a16="http://schemas.microsoft.com/office/drawing/2014/main" id="{BDCF7B3D-43DE-4C6F-AD3A-0CE294DAEE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209" y="1401408"/>
            <a:ext cx="1100169" cy="11001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2297FB-18FF-469C-A33D-5EAF55BB122D}"/>
              </a:ext>
            </a:extLst>
          </p:cNvPr>
          <p:cNvSpPr txBox="1"/>
          <p:nvPr/>
        </p:nvSpPr>
        <p:spPr>
          <a:xfrm>
            <a:off x="4616648" y="2058589"/>
            <a:ext cx="225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Visual Studio 2017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BE52B21-2658-4B49-98F7-F1C06DA5D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605" y="2998519"/>
            <a:ext cx="2095238" cy="7619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93A9E5-47FB-4ABA-BDCE-60F95022FC48}"/>
              </a:ext>
            </a:extLst>
          </p:cNvPr>
          <p:cNvSpPr txBox="1"/>
          <p:nvPr/>
        </p:nvSpPr>
        <p:spPr>
          <a:xfrm>
            <a:off x="4732490" y="3713545"/>
            <a:ext cx="2095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Unity 2018.3.11f1</a:t>
            </a:r>
            <a:endParaRPr lang="ko-KR" altLang="en-US" dirty="0"/>
          </a:p>
        </p:txBody>
      </p:sp>
      <p:pic>
        <p:nvPicPr>
          <p:cNvPr id="16" name="그래픽 3" descr="컴퓨터">
            <a:extLst>
              <a:ext uri="{FF2B5EF4-FFF2-40B4-BE49-F238E27FC236}">
                <a16:creationId xmlns:a16="http://schemas.microsoft.com/office/drawing/2014/main" id="{8DC5EA4A-ECEA-41B0-A4B9-F145772484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9112" y="2309788"/>
            <a:ext cx="2498343" cy="2498343"/>
          </a:xfrm>
          <a:prstGeom prst="rect">
            <a:avLst/>
          </a:prstGeom>
        </p:spPr>
      </p:pic>
      <p:pic>
        <p:nvPicPr>
          <p:cNvPr id="18" name="그림 17" descr="모니터이(가) 표시된 사진&#10;&#10;자동 생성된 설명">
            <a:extLst>
              <a:ext uri="{FF2B5EF4-FFF2-40B4-BE49-F238E27FC236}">
                <a16:creationId xmlns:a16="http://schemas.microsoft.com/office/drawing/2014/main" id="{8A890CA2-2D5D-4DB2-8BE3-38AA77FE0D2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20" r="27482"/>
          <a:stretch/>
        </p:blipFill>
        <p:spPr>
          <a:xfrm>
            <a:off x="8315857" y="4353929"/>
            <a:ext cx="1306621" cy="192606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EAB32EA-0E14-459B-8855-4E178E1C9227}"/>
              </a:ext>
            </a:extLst>
          </p:cNvPr>
          <p:cNvSpPr txBox="1"/>
          <p:nvPr/>
        </p:nvSpPr>
        <p:spPr>
          <a:xfrm>
            <a:off x="8255646" y="2997716"/>
            <a:ext cx="1679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>
              <a:latin typeface="Aharoni" panose="020B0604020202020204" pitchFamily="2" charset="-79"/>
              <a:ea typeface="KoPubWorld돋움체 Bold" panose="00000800000000000000" pitchFamily="2" charset="-127"/>
              <a:cs typeface="Aharoni" panose="020B0604020202020204" pitchFamily="2" charset="-79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B316356-7447-44C8-BBD2-1391218F2AC2}"/>
              </a:ext>
            </a:extLst>
          </p:cNvPr>
          <p:cNvGrpSpPr/>
          <p:nvPr/>
        </p:nvGrpSpPr>
        <p:grpSpPr>
          <a:xfrm>
            <a:off x="9618009" y="4644831"/>
            <a:ext cx="994038" cy="1308611"/>
            <a:chOff x="9795147" y="3019373"/>
            <a:chExt cx="1840375" cy="1944547"/>
          </a:xfrm>
        </p:grpSpPr>
        <p:sp>
          <p:nvSpPr>
            <p:cNvPr id="22" name="원통형 19">
              <a:extLst>
                <a:ext uri="{FF2B5EF4-FFF2-40B4-BE49-F238E27FC236}">
                  <a16:creationId xmlns:a16="http://schemas.microsoft.com/office/drawing/2014/main" id="{5251358E-17BA-47B7-AC36-605697E9D485}"/>
                </a:ext>
              </a:extLst>
            </p:cNvPr>
            <p:cNvSpPr/>
            <p:nvPr/>
          </p:nvSpPr>
          <p:spPr>
            <a:xfrm>
              <a:off x="9795147" y="3019373"/>
              <a:ext cx="1840375" cy="1944547"/>
            </a:xfrm>
            <a:prstGeom prst="ca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원호 22">
              <a:extLst>
                <a:ext uri="{FF2B5EF4-FFF2-40B4-BE49-F238E27FC236}">
                  <a16:creationId xmlns:a16="http://schemas.microsoft.com/office/drawing/2014/main" id="{B32B8BA5-2F46-47E9-85EE-CB1C72370F0E}"/>
                </a:ext>
              </a:extLst>
            </p:cNvPr>
            <p:cNvSpPr/>
            <p:nvPr/>
          </p:nvSpPr>
          <p:spPr>
            <a:xfrm flipV="1">
              <a:off x="9795147" y="3395958"/>
              <a:ext cx="1828800" cy="451406"/>
            </a:xfrm>
            <a:prstGeom prst="arc">
              <a:avLst>
                <a:gd name="adj1" fmla="val 10747046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5AD0C6B3-B800-4F35-B21C-9647D67B89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903" y="5380236"/>
            <a:ext cx="1839352" cy="66156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FD52E34-F015-49B0-A84A-A558AACBFAB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427" y="5044986"/>
            <a:ext cx="1893873" cy="898012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3504820-BD63-49CD-AFC3-380DFF9DEB30}"/>
              </a:ext>
            </a:extLst>
          </p:cNvPr>
          <p:cNvCxnSpPr>
            <a:cxnSpLocks/>
          </p:cNvCxnSpPr>
          <p:nvPr/>
        </p:nvCxnSpPr>
        <p:spPr>
          <a:xfrm>
            <a:off x="3440241" y="3483428"/>
            <a:ext cx="8672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5697C4B-7ACF-49D4-AD26-F127CC25D6ED}"/>
              </a:ext>
            </a:extLst>
          </p:cNvPr>
          <p:cNvCxnSpPr>
            <a:cxnSpLocks/>
          </p:cNvCxnSpPr>
          <p:nvPr/>
        </p:nvCxnSpPr>
        <p:spPr>
          <a:xfrm flipH="1" flipV="1">
            <a:off x="6878127" y="3444296"/>
            <a:ext cx="8808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727C1C6-43F6-46AF-A84F-83625ACADCB4}"/>
              </a:ext>
            </a:extLst>
          </p:cNvPr>
          <p:cNvCxnSpPr>
            <a:cxnSpLocks/>
          </p:cNvCxnSpPr>
          <p:nvPr/>
        </p:nvCxnSpPr>
        <p:spPr>
          <a:xfrm>
            <a:off x="5966679" y="5390683"/>
            <a:ext cx="22889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C75B6D3-7E2F-4BFD-BB8D-E2A7578E28E9}"/>
              </a:ext>
            </a:extLst>
          </p:cNvPr>
          <p:cNvCxnSpPr>
            <a:cxnSpLocks/>
          </p:cNvCxnSpPr>
          <p:nvPr/>
        </p:nvCxnSpPr>
        <p:spPr>
          <a:xfrm>
            <a:off x="5549601" y="4148785"/>
            <a:ext cx="0" cy="659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46B9BC1-041F-448D-9F6D-B9AF4718ED36}"/>
              </a:ext>
            </a:extLst>
          </p:cNvPr>
          <p:cNvCxnSpPr>
            <a:cxnSpLocks/>
          </p:cNvCxnSpPr>
          <p:nvPr/>
        </p:nvCxnSpPr>
        <p:spPr>
          <a:xfrm flipH="1">
            <a:off x="7623250" y="2044012"/>
            <a:ext cx="7960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ê´ë ¨ ì´ë¯¸ì§">
            <a:extLst>
              <a:ext uri="{FF2B5EF4-FFF2-40B4-BE49-F238E27FC236}">
                <a16:creationId xmlns:a16="http://schemas.microsoft.com/office/drawing/2014/main" id="{BB7B0620-BA90-4843-AFC2-F5DE95563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3530" y="2847893"/>
            <a:ext cx="924529" cy="90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>
            <a:extLst>
              <a:ext uri="{FF2B5EF4-FFF2-40B4-BE49-F238E27FC236}">
                <a16:creationId xmlns:a16="http://schemas.microsoft.com/office/drawing/2014/main" id="{A53C4AF2-0BBF-4FFD-BBE1-D97C22A3D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438" y="4777612"/>
            <a:ext cx="1432759" cy="143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íì¼:external/upload.wikimedia.org/Paint_Tool_SAI_Logo.png">
            <a:extLst>
              <a:ext uri="{FF2B5EF4-FFF2-40B4-BE49-F238E27FC236}">
                <a16:creationId xmlns:a16="http://schemas.microsoft.com/office/drawing/2014/main" id="{1755198C-C2F7-4FD8-B891-F28325F2C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084" y="3154028"/>
            <a:ext cx="2118327" cy="60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ê´ë ¨ ì´ë¯¸ì§">
            <a:extLst>
              <a:ext uri="{FF2B5EF4-FFF2-40B4-BE49-F238E27FC236}">
                <a16:creationId xmlns:a16="http://schemas.microsoft.com/office/drawing/2014/main" id="{6488EADA-D087-4E57-BBB7-BE373C158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007" y="4786147"/>
            <a:ext cx="2187144" cy="56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B2FEC2D3-3E94-4E3B-81EE-EE3A112181BC}"/>
              </a:ext>
            </a:extLst>
          </p:cNvPr>
          <p:cNvCxnSpPr>
            <a:cxnSpLocks/>
          </p:cNvCxnSpPr>
          <p:nvPr/>
        </p:nvCxnSpPr>
        <p:spPr>
          <a:xfrm>
            <a:off x="5607162" y="2463800"/>
            <a:ext cx="0" cy="533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8" name="그림 67">
            <a:extLst>
              <a:ext uri="{FF2B5EF4-FFF2-40B4-BE49-F238E27FC236}">
                <a16:creationId xmlns:a16="http://schemas.microsoft.com/office/drawing/2014/main" id="{1FF66A2E-B257-40C4-929E-50BDFD04C4E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830" y="4358353"/>
            <a:ext cx="990131" cy="1760233"/>
          </a:xfrm>
          <a:prstGeom prst="rect">
            <a:avLst/>
          </a:prstGeom>
        </p:spPr>
      </p:pic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18B90FDE-2259-43CA-9665-70611BAF5BF5}"/>
              </a:ext>
            </a:extLst>
          </p:cNvPr>
          <p:cNvCxnSpPr>
            <a:cxnSpLocks/>
          </p:cNvCxnSpPr>
          <p:nvPr/>
        </p:nvCxnSpPr>
        <p:spPr>
          <a:xfrm flipH="1" flipV="1">
            <a:off x="5761663" y="2426205"/>
            <a:ext cx="6714" cy="547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5AE612CD-E1A4-46F8-BA79-7FB778147515}"/>
              </a:ext>
            </a:extLst>
          </p:cNvPr>
          <p:cNvSpPr txBox="1"/>
          <p:nvPr/>
        </p:nvSpPr>
        <p:spPr>
          <a:xfrm>
            <a:off x="5398007" y="6133226"/>
            <a:ext cx="66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SDK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549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1"/>
            <a:ext cx="6642399" cy="6560458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83704" y="461248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83704" y="297543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 </a:t>
            </a:r>
            <a:r>
              <a:rPr lang="ko-KR" altLang="en-US" sz="2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서비스 소개 및 기능설명 </a:t>
            </a:r>
            <a:r>
              <a:rPr lang="en-US" altLang="ko-KR" sz="2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특징</a:t>
            </a:r>
            <a:r>
              <a:rPr lang="en-US" altLang="ko-KR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Environment Keeper Eco CAT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690023" y="1850439"/>
            <a:ext cx="2859578" cy="2859578"/>
          </a:xfrm>
          <a:prstGeom prst="ellipse">
            <a:avLst/>
          </a:pr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교육적</a:t>
            </a:r>
            <a:endParaRPr lang="en-US" altLang="ko-KR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642401" y="1850439"/>
            <a:ext cx="2859578" cy="285957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귀여운</a:t>
            </a:r>
            <a:endParaRPr lang="en-US" altLang="ko-KR" sz="2800" b="1" dirty="0">
              <a:solidFill>
                <a:schemeClr val="bg2">
                  <a:lumMod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디자인</a:t>
            </a:r>
            <a:endParaRPr lang="en-US" altLang="ko-KR" sz="2800" b="1" dirty="0">
              <a:solidFill>
                <a:schemeClr val="bg2">
                  <a:lumMod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2F00827-9370-4E89-88E8-3425EC6CEC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5" b="26403"/>
          <a:stretch/>
        </p:blipFill>
        <p:spPr>
          <a:xfrm>
            <a:off x="8506923" y="1090440"/>
            <a:ext cx="2313153" cy="2624138"/>
          </a:xfrm>
          <a:prstGeom prst="rect">
            <a:avLst/>
          </a:prstGeom>
          <a:effectLst>
            <a:outerShdw blurRad="114300" dist="50800" dir="5400000" algn="ctr" rotWithShape="0">
              <a:schemeClr val="tx1">
                <a:alpha val="50000"/>
              </a:scheme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202EA50-222F-498E-ABFA-ABB8FBFCB4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25" b="2863"/>
          <a:stretch/>
        </p:blipFill>
        <p:spPr>
          <a:xfrm>
            <a:off x="5812212" y="2801843"/>
            <a:ext cx="2432100" cy="2759076"/>
          </a:xfrm>
          <a:prstGeom prst="rect">
            <a:avLst/>
          </a:prstGeom>
          <a:effectLst>
            <a:outerShdw blurRad="114300" dist="50800" dir="3600000" sx="102000" sy="102000" algn="ctr" rotWithShape="0">
              <a:schemeClr val="tx1">
                <a:alpha val="31000"/>
              </a:scheme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8641506-CF33-489D-AFCA-E0E2DE419C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76" y="301591"/>
            <a:ext cx="3350966" cy="5957273"/>
          </a:xfrm>
          <a:prstGeom prst="rect">
            <a:avLst/>
          </a:prstGeom>
          <a:effectLst>
            <a:outerShdw blurRad="50800" dist="50800" dir="2400000" algn="ctr" rotWithShape="0">
              <a:schemeClr val="tx1">
                <a:alpha val="3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7569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1"/>
            <a:ext cx="6642399" cy="6560458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200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서비스 소개 및 기능설명</a:t>
            </a:r>
            <a:r>
              <a:rPr lang="en-US" altLang="ko-KR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Environment Keeper Eco CAT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821824" y="1563806"/>
            <a:ext cx="4024653" cy="4159786"/>
            <a:chOff x="1169752" y="4253969"/>
            <a:chExt cx="1417905" cy="94265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7" name="이등변 삼각형 16"/>
            <p:cNvSpPr/>
            <p:nvPr/>
          </p:nvSpPr>
          <p:spPr>
            <a:xfrm rot="19800000" flipV="1">
              <a:off x="2478658" y="4806851"/>
              <a:ext cx="108999" cy="389771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endParaRPr lang="ko-KR" alt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15" name="양쪽 모서리가 둥근 사각형 14"/>
            <p:cNvSpPr/>
            <p:nvPr/>
          </p:nvSpPr>
          <p:spPr>
            <a:xfrm>
              <a:off x="1169752" y="4253969"/>
              <a:ext cx="1365337" cy="290676"/>
            </a:xfrm>
            <a:prstGeom prst="round2SameRect">
              <a:avLst>
                <a:gd name="adj1" fmla="val 13667"/>
                <a:gd name="adj2" fmla="val 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800" kern="0" dirty="0">
                  <a:solidFill>
                    <a:prstClr val="white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게임 첫 접속</a:t>
              </a:r>
              <a:endParaRPr lang="en-US" altLang="ko-KR" sz="2800" kern="0" dirty="0">
                <a:solidFill>
                  <a:prstClr val="white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6" name="양쪽 모서리가 둥근 사각형 15"/>
            <p:cNvSpPr/>
            <p:nvPr/>
          </p:nvSpPr>
          <p:spPr>
            <a:xfrm>
              <a:off x="1169752" y="4544646"/>
              <a:ext cx="1365337" cy="517643"/>
            </a:xfrm>
            <a:prstGeom prst="round2SameRect">
              <a:avLst>
                <a:gd name="adj1" fmla="val 0"/>
                <a:gd name="adj2" fmla="val 15485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000" kern="0" dirty="0">
                  <a:solidFill>
                    <a:prstClr val="white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Google Play </a:t>
              </a:r>
              <a:r>
                <a:rPr lang="ko-KR" altLang="en-US" sz="2000" kern="0" dirty="0">
                  <a:solidFill>
                    <a:prstClr val="white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게임 서비스 인증 및</a:t>
              </a:r>
              <a:endParaRPr lang="en-US" altLang="ko-KR" sz="2000" kern="0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000" kern="0" dirty="0">
                  <a:solidFill>
                    <a:prstClr val="white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2000" kern="0" dirty="0">
                  <a:solidFill>
                    <a:prstClr val="white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Firebase</a:t>
              </a:r>
              <a:r>
                <a:rPr lang="ko-KR" altLang="en-US" sz="2000" kern="0" dirty="0">
                  <a:solidFill>
                    <a:prstClr val="white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인증 후 로그인 완료</a:t>
              </a:r>
              <a:endParaRPr lang="en-US" altLang="ko-KR" sz="2000" kern="0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endParaRPr lang="en-US" altLang="ko-KR" sz="1200" b="1" kern="0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000" b="1" kern="0" dirty="0">
                  <a:solidFill>
                    <a:prstClr val="white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닉네임 입력하면 </a:t>
              </a:r>
              <a:r>
                <a:rPr lang="en-US" altLang="ko-KR" sz="2000" b="1" kern="0" dirty="0">
                  <a:solidFill>
                    <a:prstClr val="white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SQLite</a:t>
              </a:r>
              <a:r>
                <a:rPr lang="ko-KR" altLang="en-US" sz="2000" b="1" kern="0" dirty="0">
                  <a:solidFill>
                    <a:prstClr val="white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에 저장</a:t>
              </a:r>
              <a:endParaRPr lang="en-US" altLang="ko-KR" sz="2000" b="1" kern="0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9463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1"/>
            <a:ext cx="6642399" cy="6560458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377370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서비스 소개 및 기능설명</a:t>
            </a:r>
            <a:r>
              <a:rPr lang="en-US" altLang="ko-KR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Environment Keeper Eco CAT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AE841C3-4B4F-48C7-AB39-2CAFE7866BEE}"/>
              </a:ext>
            </a:extLst>
          </p:cNvPr>
          <p:cNvGrpSpPr/>
          <p:nvPr/>
        </p:nvGrpSpPr>
        <p:grpSpPr>
          <a:xfrm>
            <a:off x="1909610" y="1349105"/>
            <a:ext cx="4024653" cy="4159786"/>
            <a:chOff x="1169752" y="4253969"/>
            <a:chExt cx="1417905" cy="94265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8AD1D55D-EB2E-4C91-9BE6-EBC2BD001245}"/>
                </a:ext>
              </a:extLst>
            </p:cNvPr>
            <p:cNvSpPr/>
            <p:nvPr/>
          </p:nvSpPr>
          <p:spPr>
            <a:xfrm rot="19800000" flipV="1">
              <a:off x="2478658" y="4806851"/>
              <a:ext cx="108999" cy="389771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endParaRPr lang="ko-KR" alt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17" name="양쪽 모서리가 둥근 사각형 14">
              <a:extLst>
                <a:ext uri="{FF2B5EF4-FFF2-40B4-BE49-F238E27FC236}">
                  <a16:creationId xmlns:a16="http://schemas.microsoft.com/office/drawing/2014/main" id="{EECB17A5-6864-4919-A022-A03A1755502C}"/>
                </a:ext>
              </a:extLst>
            </p:cNvPr>
            <p:cNvSpPr/>
            <p:nvPr/>
          </p:nvSpPr>
          <p:spPr>
            <a:xfrm>
              <a:off x="1169752" y="4253969"/>
              <a:ext cx="1365337" cy="290676"/>
            </a:xfrm>
            <a:prstGeom prst="round2SameRect">
              <a:avLst>
                <a:gd name="adj1" fmla="val 13667"/>
                <a:gd name="adj2" fmla="val 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800" kern="0" dirty="0">
                  <a:solidFill>
                    <a:prstClr val="white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로그인 후 게임 시작</a:t>
              </a:r>
              <a:endParaRPr lang="en-US" altLang="ko-KR" sz="2800" kern="0" dirty="0">
                <a:solidFill>
                  <a:prstClr val="white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8" name="양쪽 모서리가 둥근 사각형 15">
              <a:extLst>
                <a:ext uri="{FF2B5EF4-FFF2-40B4-BE49-F238E27FC236}">
                  <a16:creationId xmlns:a16="http://schemas.microsoft.com/office/drawing/2014/main" id="{85A32BCE-DB0F-4B7B-A4D7-F5F81B971A98}"/>
                </a:ext>
              </a:extLst>
            </p:cNvPr>
            <p:cNvSpPr/>
            <p:nvPr/>
          </p:nvSpPr>
          <p:spPr>
            <a:xfrm>
              <a:off x="1169752" y="4544646"/>
              <a:ext cx="1365337" cy="457200"/>
            </a:xfrm>
            <a:prstGeom prst="round2SameRect">
              <a:avLst>
                <a:gd name="adj1" fmla="val 0"/>
                <a:gd name="adj2" fmla="val 15485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000" kern="0" dirty="0">
                  <a:solidFill>
                    <a:prstClr val="white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로그인 후</a:t>
              </a:r>
              <a:r>
                <a:rPr lang="en-US" altLang="ko-KR" sz="2000" kern="0" dirty="0">
                  <a:solidFill>
                    <a:prstClr val="white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</a:t>
              </a: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000" kern="0" dirty="0">
                  <a:solidFill>
                    <a:prstClr val="white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게임 튜토리얼 및</a:t>
              </a:r>
              <a:r>
                <a:rPr lang="en-US" altLang="ko-KR" sz="2000" kern="0" dirty="0">
                  <a:solidFill>
                    <a:prstClr val="white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2000" kern="0" dirty="0">
                  <a:solidFill>
                    <a:prstClr val="white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스토리 진행</a:t>
              </a:r>
              <a:endParaRPr lang="ko-KR" altLang="en-US" sz="2000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459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1"/>
            <a:ext cx="6642399" cy="6560458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377371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서비스 소개 및 기능설명</a:t>
            </a:r>
            <a:r>
              <a:rPr lang="en-US" altLang="ko-KR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Environment Keeper Eco CAT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BC9AA59-2F5D-4DDD-8119-AB1DC369AF42}"/>
              </a:ext>
            </a:extLst>
          </p:cNvPr>
          <p:cNvGrpSpPr/>
          <p:nvPr/>
        </p:nvGrpSpPr>
        <p:grpSpPr>
          <a:xfrm>
            <a:off x="1728148" y="1343403"/>
            <a:ext cx="4127745" cy="4798992"/>
            <a:chOff x="1169752" y="4253969"/>
            <a:chExt cx="1454225" cy="108750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3F390CA3-1A3A-41FD-A5A1-6CAB5A921351}"/>
                </a:ext>
              </a:extLst>
            </p:cNvPr>
            <p:cNvSpPr/>
            <p:nvPr/>
          </p:nvSpPr>
          <p:spPr>
            <a:xfrm rot="19800000" flipV="1">
              <a:off x="2514978" y="4951702"/>
              <a:ext cx="108999" cy="389771"/>
            </a:xfrm>
            <a:prstGeom prst="triangle">
              <a:avLst>
                <a:gd name="adj" fmla="val 10000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endParaRPr lang="ko-KR" alt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9" name="양쪽 모서리가 둥근 사각형 14">
              <a:extLst>
                <a:ext uri="{FF2B5EF4-FFF2-40B4-BE49-F238E27FC236}">
                  <a16:creationId xmlns:a16="http://schemas.microsoft.com/office/drawing/2014/main" id="{C4D6F73E-6858-4B0A-B641-D685337B10CA}"/>
                </a:ext>
              </a:extLst>
            </p:cNvPr>
            <p:cNvSpPr/>
            <p:nvPr/>
          </p:nvSpPr>
          <p:spPr>
            <a:xfrm>
              <a:off x="1169752" y="4253969"/>
              <a:ext cx="1365337" cy="290676"/>
            </a:xfrm>
            <a:prstGeom prst="round2SameRect">
              <a:avLst>
                <a:gd name="adj1" fmla="val 13667"/>
                <a:gd name="adj2" fmla="val 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3600" b="1" kern="0" dirty="0">
                  <a:solidFill>
                    <a:prstClr val="white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6</a:t>
              </a:r>
              <a:r>
                <a:rPr lang="en-US" altLang="ko-KR" sz="2800" b="1" kern="0" dirty="0">
                  <a:solidFill>
                    <a:prstClr val="white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2800" kern="0" dirty="0">
                  <a:solidFill>
                    <a:prstClr val="white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가지의 미니게임</a:t>
              </a:r>
              <a:endParaRPr lang="en-US" altLang="ko-KR" sz="2800" kern="0" dirty="0">
                <a:solidFill>
                  <a:prstClr val="white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0" name="양쪽 모서리가 둥근 사각형 15">
              <a:extLst>
                <a:ext uri="{FF2B5EF4-FFF2-40B4-BE49-F238E27FC236}">
                  <a16:creationId xmlns:a16="http://schemas.microsoft.com/office/drawing/2014/main" id="{6E6DD198-D9BE-4B8B-A704-ECB54D133059}"/>
                </a:ext>
              </a:extLst>
            </p:cNvPr>
            <p:cNvSpPr/>
            <p:nvPr/>
          </p:nvSpPr>
          <p:spPr>
            <a:xfrm>
              <a:off x="1169752" y="4544646"/>
              <a:ext cx="1365337" cy="657396"/>
            </a:xfrm>
            <a:prstGeom prst="round2SameRect">
              <a:avLst>
                <a:gd name="adj1" fmla="val 0"/>
                <a:gd name="adj2" fmla="val 15485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prstClr val="white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환경 보호에 관한</a:t>
              </a:r>
              <a:endParaRPr lang="en-US" altLang="ko-KR" sz="2000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/>
              <a:r>
                <a:rPr lang="ko-KR" altLang="en-US" sz="2000" dirty="0">
                  <a:solidFill>
                    <a:prstClr val="white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다양한 게임으로 구성</a:t>
              </a:r>
              <a:endParaRPr lang="en-US" altLang="ko-KR" sz="2000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/>
              <a:endParaRPr lang="en-US" altLang="ko-KR" sz="1400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/>
              <a:r>
                <a:rPr lang="ko-KR" altLang="en-US" sz="2000" dirty="0">
                  <a:solidFill>
                    <a:prstClr val="white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각 게임마다 </a:t>
              </a:r>
              <a:endParaRPr lang="en-US" altLang="ko-KR" sz="2000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/>
              <a:r>
                <a:rPr lang="ko-KR" altLang="en-US" sz="2000" dirty="0">
                  <a:solidFill>
                    <a:prstClr val="white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쉬움</a:t>
              </a:r>
              <a:r>
                <a:rPr lang="en-US" altLang="ko-KR" sz="2000" dirty="0">
                  <a:solidFill>
                    <a:prstClr val="white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2000" dirty="0">
                  <a:solidFill>
                    <a:prstClr val="white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보통</a:t>
              </a:r>
              <a:r>
                <a:rPr lang="en-US" altLang="ko-KR" sz="2000" dirty="0">
                  <a:solidFill>
                    <a:prstClr val="white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2000" dirty="0">
                  <a:solidFill>
                    <a:prstClr val="white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어려움으로 구성</a:t>
              </a:r>
              <a:endParaRPr lang="en-US" altLang="ko-KR" sz="2000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/>
              <a:endParaRPr lang="en-US" altLang="ko-KR" sz="1600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/>
              <a:r>
                <a:rPr lang="ko-KR" altLang="en-US" sz="2000" dirty="0">
                  <a:solidFill>
                    <a:prstClr val="white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클리어 후 에너지 획득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0074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1"/>
            <a:ext cx="6642399" cy="6560458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200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서비스 소개 및 기능설명 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Environment Keeper Eco CAT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6A4239-0F53-47A1-A7C8-29508C3CD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799" y="860096"/>
            <a:ext cx="4822504" cy="146136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C8E1642-167A-4247-AFB0-CB4CA337CD95}"/>
              </a:ext>
            </a:extLst>
          </p:cNvPr>
          <p:cNvGrpSpPr/>
          <p:nvPr/>
        </p:nvGrpSpPr>
        <p:grpSpPr>
          <a:xfrm>
            <a:off x="1780147" y="2088614"/>
            <a:ext cx="4024653" cy="4159786"/>
            <a:chOff x="1169752" y="4253969"/>
            <a:chExt cx="1417905" cy="94265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0" name="양쪽 모서리가 둥근 사각형 14">
              <a:extLst>
                <a:ext uri="{FF2B5EF4-FFF2-40B4-BE49-F238E27FC236}">
                  <a16:creationId xmlns:a16="http://schemas.microsoft.com/office/drawing/2014/main" id="{CD937427-5398-4CF2-A624-74D9A1771F4A}"/>
                </a:ext>
              </a:extLst>
            </p:cNvPr>
            <p:cNvSpPr/>
            <p:nvPr/>
          </p:nvSpPr>
          <p:spPr>
            <a:xfrm>
              <a:off x="1169752" y="4253969"/>
              <a:ext cx="1365337" cy="290676"/>
            </a:xfrm>
            <a:prstGeom prst="round2SameRect">
              <a:avLst>
                <a:gd name="adj1" fmla="val 13667"/>
                <a:gd name="adj2" fmla="val 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800" b="1" kern="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Vuforia</a:t>
              </a:r>
              <a:r>
                <a:rPr lang="ko-KR" altLang="en-US" sz="2400" kern="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을 이용한 </a:t>
              </a:r>
              <a:endParaRPr lang="en-US" altLang="ko-KR" sz="2400" kern="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400" kern="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분리배출 교육 </a:t>
              </a:r>
              <a:endParaRPr lang="en-US" altLang="ko-KR" sz="2400" kern="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1" name="양쪽 모서리가 둥근 사각형 15">
              <a:extLst>
                <a:ext uri="{FF2B5EF4-FFF2-40B4-BE49-F238E27FC236}">
                  <a16:creationId xmlns:a16="http://schemas.microsoft.com/office/drawing/2014/main" id="{8431B154-92F4-4DDF-B49A-1BCDAF952A16}"/>
                </a:ext>
              </a:extLst>
            </p:cNvPr>
            <p:cNvSpPr/>
            <p:nvPr/>
          </p:nvSpPr>
          <p:spPr>
            <a:xfrm>
              <a:off x="1169752" y="4544646"/>
              <a:ext cx="1365337" cy="577261"/>
            </a:xfrm>
            <a:prstGeom prst="round2SameRect">
              <a:avLst>
                <a:gd name="adj1" fmla="val 0"/>
                <a:gd name="adj2" fmla="val 15485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err="1">
                  <a:solidFill>
                    <a:prstClr val="white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뷰포리아를</a:t>
              </a:r>
              <a:r>
                <a:rPr lang="ko-KR" altLang="en-US" sz="2000" dirty="0">
                  <a:solidFill>
                    <a:prstClr val="white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이용한</a:t>
              </a:r>
              <a:endParaRPr lang="en-US" altLang="ko-KR" sz="2000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/>
              <a:r>
                <a:rPr lang="ko-KR" altLang="en-US" sz="2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분리배출표시</a:t>
              </a:r>
              <a:r>
                <a:rPr lang="ko-KR" altLang="en-US" sz="2000" dirty="0">
                  <a:solidFill>
                    <a:prstClr val="white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마커 인식 사용</a:t>
              </a:r>
              <a:endParaRPr lang="en-US" altLang="ko-KR" sz="2000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/>
              <a:endParaRPr lang="en-US" altLang="ko-KR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/>
              <a:r>
                <a:rPr lang="ko-KR" altLang="en-US" sz="2000" dirty="0">
                  <a:solidFill>
                    <a:prstClr val="white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마커 인식 후</a:t>
              </a:r>
              <a:r>
                <a:rPr lang="en-US" altLang="ko-KR" sz="2000" dirty="0">
                  <a:solidFill>
                    <a:prstClr val="white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</a:p>
            <a:p>
              <a:pPr algn="ctr"/>
              <a:r>
                <a:rPr lang="ko-KR" altLang="en-US" sz="2000" dirty="0">
                  <a:solidFill>
                    <a:prstClr val="white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분리 방법 </a:t>
              </a:r>
              <a:r>
                <a:rPr lang="ko-KR" altLang="en-US" sz="2000">
                  <a:solidFill>
                    <a:prstClr val="white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페이지로 이동</a:t>
              </a:r>
              <a:endParaRPr lang="en-US" altLang="ko-KR" sz="2000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/>
              <a:r>
                <a:rPr lang="ko-KR" altLang="en-US" sz="2000" dirty="0">
                  <a:solidFill>
                    <a:prstClr val="white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하루 한번 에너지 획득</a:t>
              </a:r>
              <a:endParaRPr lang="en-US" altLang="ko-KR" sz="2000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0057A456-2DE5-4883-9A35-07AC8579ABF5}"/>
                </a:ext>
              </a:extLst>
            </p:cNvPr>
            <p:cNvSpPr/>
            <p:nvPr/>
          </p:nvSpPr>
          <p:spPr>
            <a:xfrm rot="19800000" flipV="1">
              <a:off x="2478658" y="4806851"/>
              <a:ext cx="108999" cy="389771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endParaRPr lang="ko-KR" alt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065729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1451</TotalTime>
  <Words>319</Words>
  <Application>Microsoft Office PowerPoint</Application>
  <PresentationFormat>와이드스크린</PresentationFormat>
  <Paragraphs>94</Paragraphs>
  <Slides>16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KoPubWorld돋움체 Medium</vt:lpstr>
      <vt:lpstr>Aharoni</vt:lpstr>
      <vt:lpstr>KoPubWorld돋움체 Bold</vt:lpstr>
      <vt:lpstr>Arial</vt:lpstr>
      <vt:lpstr>맑은 고딕</vt:lpstr>
      <vt:lpstr>KoPubWorld돋움체 Light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SUNMIN LEE</cp:lastModifiedBy>
  <cp:revision>99</cp:revision>
  <dcterms:created xsi:type="dcterms:W3CDTF">2019-04-17T04:58:35Z</dcterms:created>
  <dcterms:modified xsi:type="dcterms:W3CDTF">2020-04-24T07:57:31Z</dcterms:modified>
</cp:coreProperties>
</file>